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2" r:id="rId3"/>
    <p:sldId id="271" r:id="rId4"/>
    <p:sldId id="258" r:id="rId5"/>
    <p:sldId id="272" r:id="rId6"/>
    <p:sldId id="273" r:id="rId7"/>
    <p:sldId id="275" r:id="rId8"/>
    <p:sldId id="274" r:id="rId9"/>
    <p:sldId id="257" r:id="rId10"/>
    <p:sldId id="278" r:id="rId11"/>
    <p:sldId id="260" r:id="rId12"/>
    <p:sldId id="276" r:id="rId13"/>
    <p:sldId id="277" r:id="rId14"/>
    <p:sldId id="279" r:id="rId15"/>
    <p:sldId id="282" r:id="rId16"/>
    <p:sldId id="283" r:id="rId17"/>
    <p:sldId id="284" r:id="rId18"/>
    <p:sldId id="281" r:id="rId19"/>
    <p:sldId id="286" r:id="rId20"/>
    <p:sldId id="287" r:id="rId21"/>
    <p:sldId id="280" r:id="rId22"/>
    <p:sldId id="290" r:id="rId23"/>
    <p:sldId id="288"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9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A687-4CBE-46C0-B2C4-46AF4BA10D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F9DDF9-BE1C-45E3-903F-FC10EAA856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B6B102-C433-4234-96C5-DB45536BD952}"/>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5" name="Footer Placeholder 4">
            <a:extLst>
              <a:ext uri="{FF2B5EF4-FFF2-40B4-BE49-F238E27FC236}">
                <a16:creationId xmlns:a16="http://schemas.microsoft.com/office/drawing/2014/main" id="{0A73D8DC-E4F0-4C90-A8C7-3E3056AF2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FD9183-A246-4FD7-B675-CFC1820F54BD}"/>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225109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32E0-9E80-46D5-B34F-099C2AA2F3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88C4D-CC64-4D61-A83A-3287ADC8B6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16F37-C2BF-4FB7-9AA1-4329259ECB66}"/>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5" name="Footer Placeholder 4">
            <a:extLst>
              <a:ext uri="{FF2B5EF4-FFF2-40B4-BE49-F238E27FC236}">
                <a16:creationId xmlns:a16="http://schemas.microsoft.com/office/drawing/2014/main" id="{078F1355-17A0-4C98-94A7-C63530DA1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E3388-F31B-4DE1-8A84-4DF3DBC6EBC7}"/>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46090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4E621-AD83-4CC9-B10B-E621EC2A3F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BEAF37-EFA7-47D2-A3F8-FEE8DF7795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1B82BD-2A29-48B2-BDCE-DDD1C803CF97}"/>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5" name="Footer Placeholder 4">
            <a:extLst>
              <a:ext uri="{FF2B5EF4-FFF2-40B4-BE49-F238E27FC236}">
                <a16:creationId xmlns:a16="http://schemas.microsoft.com/office/drawing/2014/main" id="{8306B7D8-A938-4090-92E8-D80189EA4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75237-81A2-4DD4-B695-C922841FD07F}"/>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1345874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0880-E403-4C11-A123-260A82773C07}"/>
              </a:ext>
            </a:extLst>
          </p:cNvPr>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B49B1D-8585-475F-BE92-C84E51F092EB}"/>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08EC40-C1F5-4CC7-A457-E87FBA2DCDA0}"/>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C99BDF-EE6B-48CF-AC04-57B75033C38B}"/>
              </a:ext>
            </a:extLst>
          </p:cNvPr>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529B7DA-1DBF-4D61-B3B4-0D23CDCF8F97}"/>
              </a:ext>
            </a:extLst>
          </p:cNvPr>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ABF65AE-8016-4BDB-81F6-73D13D1D96DA}"/>
              </a:ext>
            </a:extLst>
          </p:cNvPr>
          <p:cNvSpPr>
            <a:spLocks noGrp="1"/>
          </p:cNvSpPr>
          <p:nvPr>
            <p:ph type="sldNum" sz="quarter" idx="12"/>
          </p:nvPr>
        </p:nvSpPr>
        <p:spPr>
          <a:xfrm>
            <a:off x="8737600" y="6245225"/>
            <a:ext cx="2844800" cy="476250"/>
          </a:xfrm>
        </p:spPr>
        <p:txBody>
          <a:bodyPr/>
          <a:lstStyle>
            <a:lvl1pPr>
              <a:defRPr/>
            </a:lvl1pPr>
          </a:lstStyle>
          <a:p>
            <a:fld id="{4E272CC5-B684-441E-8CA7-DF719A949BAF}" type="slidenum">
              <a:rPr lang="en-US" altLang="en-US"/>
              <a:pPr/>
              <a:t>‹#›</a:t>
            </a:fld>
            <a:endParaRPr lang="en-US" altLang="en-US"/>
          </a:p>
        </p:txBody>
      </p:sp>
    </p:spTree>
    <p:extLst>
      <p:ext uri="{BB962C8B-B14F-4D97-AF65-F5344CB8AC3E}">
        <p14:creationId xmlns:p14="http://schemas.microsoft.com/office/powerpoint/2010/main" val="226424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EC76-B039-42E9-9A81-4D9A9D22F4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0D73A-361E-4B5E-8114-6ABC92EEBE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C4982-54CF-4336-A119-FE7D678B74C0}"/>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5" name="Footer Placeholder 4">
            <a:extLst>
              <a:ext uri="{FF2B5EF4-FFF2-40B4-BE49-F238E27FC236}">
                <a16:creationId xmlns:a16="http://schemas.microsoft.com/office/drawing/2014/main" id="{7F8AE884-7540-498C-8AA3-495B79308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EA339-4AF5-4481-B0AA-002FDF673083}"/>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35634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FD6FD-A3CB-4FB5-919D-5E1903C31A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CC8D0D-7B1F-4778-A852-1FD2E12679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AEC6B-80B3-4AB2-9420-D6AC1DD1ADDD}"/>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5" name="Footer Placeholder 4">
            <a:extLst>
              <a:ext uri="{FF2B5EF4-FFF2-40B4-BE49-F238E27FC236}">
                <a16:creationId xmlns:a16="http://schemas.microsoft.com/office/drawing/2014/main" id="{8A757F6B-4687-474E-9A17-659CF064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41ED9-2CC5-4846-9C6F-CEBCCCE39B70}"/>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2717385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008C7-EDCE-44B3-94DD-F6B4174368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24B8B9-8C05-4A49-B005-481A9269DD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B2AF6A-7578-4F04-B758-49E59CCD27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421398-655B-41E6-B02D-659267A29145}"/>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6" name="Footer Placeholder 5">
            <a:extLst>
              <a:ext uri="{FF2B5EF4-FFF2-40B4-BE49-F238E27FC236}">
                <a16:creationId xmlns:a16="http://schemas.microsoft.com/office/drawing/2014/main" id="{5760DDE0-3617-4670-8F83-A3A0F4333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2E19C0-78EF-4C0A-88BF-2EAE7DD13A4A}"/>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747241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FADF-0EBB-46D8-A0C8-EFB89059B9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222DF9-6FC6-42DE-BEB1-F84ECA035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EDF799-4152-4D62-9D97-BE5D99BBD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A1E683-8FBE-4134-9A4B-0AF75E463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292EF0-C2D7-48A1-BF75-35618EB302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1DD8DC-A24B-400A-A038-8A29B53B20CA}"/>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8" name="Footer Placeholder 7">
            <a:extLst>
              <a:ext uri="{FF2B5EF4-FFF2-40B4-BE49-F238E27FC236}">
                <a16:creationId xmlns:a16="http://schemas.microsoft.com/office/drawing/2014/main" id="{8E3C9D29-FFF3-44B9-A2E2-DF0D47077F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25C298-1707-4EE1-B268-BBFE2D4EA542}"/>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3277962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0B62-2537-436F-BFD4-2DA25F3B6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5570C3-6E64-49B8-B5EA-32118DBD0F50}"/>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4" name="Footer Placeholder 3">
            <a:extLst>
              <a:ext uri="{FF2B5EF4-FFF2-40B4-BE49-F238E27FC236}">
                <a16:creationId xmlns:a16="http://schemas.microsoft.com/office/drawing/2014/main" id="{78A8F720-062F-41CB-9AB8-11E79FA6AC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D2D6EB-EA05-481D-BBCF-86C5735922E9}"/>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184063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16A9B-8D1F-4A76-AA0B-C3CC65E01F69}"/>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3" name="Footer Placeholder 2">
            <a:extLst>
              <a:ext uri="{FF2B5EF4-FFF2-40B4-BE49-F238E27FC236}">
                <a16:creationId xmlns:a16="http://schemas.microsoft.com/office/drawing/2014/main" id="{C5BD33C5-964D-430A-98F3-04EDB1DCE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D1728E-4136-447B-94EC-F0693F63D5C3}"/>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411753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CDD1-B989-43B1-9F78-D3C99BC3F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50DF7C-109A-4452-A98B-CF44A5E484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067094-C545-498D-9D10-307AE9D1E7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D360D-BB97-4C0A-A47D-D73A6757777C}"/>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6" name="Footer Placeholder 5">
            <a:extLst>
              <a:ext uri="{FF2B5EF4-FFF2-40B4-BE49-F238E27FC236}">
                <a16:creationId xmlns:a16="http://schemas.microsoft.com/office/drawing/2014/main" id="{04F288BB-5A1F-4FE1-9274-066A55B16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9EE9CE-D0A7-4E9B-96E1-AB2A63D96A1D}"/>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341892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F743-6A72-4056-8CDD-4042A3AD5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F4A595-5988-441B-A2D1-D793F7A8FB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184AED-201C-4AF2-8D1C-E5F05E892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51C47-6918-4EC5-8B23-9F257BFEC948}"/>
              </a:ext>
            </a:extLst>
          </p:cNvPr>
          <p:cNvSpPr>
            <a:spLocks noGrp="1"/>
          </p:cNvSpPr>
          <p:nvPr>
            <p:ph type="dt" sz="half" idx="10"/>
          </p:nvPr>
        </p:nvSpPr>
        <p:spPr/>
        <p:txBody>
          <a:bodyPr/>
          <a:lstStyle/>
          <a:p>
            <a:fld id="{3EEFCF3F-2658-4FD8-8137-4D5ADF84498D}" type="datetimeFigureOut">
              <a:rPr lang="en-US" smtClean="0"/>
              <a:t>3/29/2019</a:t>
            </a:fld>
            <a:endParaRPr lang="en-US"/>
          </a:p>
        </p:txBody>
      </p:sp>
      <p:sp>
        <p:nvSpPr>
          <p:cNvPr id="6" name="Footer Placeholder 5">
            <a:extLst>
              <a:ext uri="{FF2B5EF4-FFF2-40B4-BE49-F238E27FC236}">
                <a16:creationId xmlns:a16="http://schemas.microsoft.com/office/drawing/2014/main" id="{89B668BD-47A5-4C35-A6C3-DD72EF806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BF32F-00A8-476E-A90E-44569182E766}"/>
              </a:ext>
            </a:extLst>
          </p:cNvPr>
          <p:cNvSpPr>
            <a:spLocks noGrp="1"/>
          </p:cNvSpPr>
          <p:nvPr>
            <p:ph type="sldNum" sz="quarter" idx="12"/>
          </p:nvPr>
        </p:nvSpPr>
        <p:spPr/>
        <p:txBody>
          <a:bodyPr/>
          <a:lstStyle/>
          <a:p>
            <a:fld id="{0775A2A3-A551-4624-81D0-AB16775DF3AF}" type="slidenum">
              <a:rPr lang="en-US" smtClean="0"/>
              <a:t>‹#›</a:t>
            </a:fld>
            <a:endParaRPr lang="en-US"/>
          </a:p>
        </p:txBody>
      </p:sp>
    </p:spTree>
    <p:extLst>
      <p:ext uri="{BB962C8B-B14F-4D97-AF65-F5344CB8AC3E}">
        <p14:creationId xmlns:p14="http://schemas.microsoft.com/office/powerpoint/2010/main" val="166322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0000"/>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3BAC0B-6957-4170-BC75-D602D484E9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052979-B811-4C07-854A-A09B2A86EE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20D13F-305D-4BAB-8D15-C61C9EB5D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EFCF3F-2658-4FD8-8137-4D5ADF84498D}" type="datetimeFigureOut">
              <a:rPr lang="en-US" smtClean="0"/>
              <a:t>3/29/2019</a:t>
            </a:fld>
            <a:endParaRPr lang="en-US"/>
          </a:p>
        </p:txBody>
      </p:sp>
      <p:sp>
        <p:nvSpPr>
          <p:cNvPr id="5" name="Footer Placeholder 4">
            <a:extLst>
              <a:ext uri="{FF2B5EF4-FFF2-40B4-BE49-F238E27FC236}">
                <a16:creationId xmlns:a16="http://schemas.microsoft.com/office/drawing/2014/main" id="{AA281FCE-ECB6-4490-B5C8-C78636DF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E4C080-5976-4414-A7EA-6D607949B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75A2A3-A551-4624-81D0-AB16775DF3AF}" type="slidenum">
              <a:rPr lang="en-US" smtClean="0"/>
              <a:t>‹#›</a:t>
            </a:fld>
            <a:endParaRPr lang="en-US"/>
          </a:p>
        </p:txBody>
      </p:sp>
    </p:spTree>
    <p:extLst>
      <p:ext uri="{BB962C8B-B14F-4D97-AF65-F5344CB8AC3E}">
        <p14:creationId xmlns:p14="http://schemas.microsoft.com/office/powerpoint/2010/main" val="349844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image" Target="../media/image18.gif"/><Relationship Id="rId1" Type="http://schemas.openxmlformats.org/officeDocument/2006/relationships/slideLayout" Target="../slideLayouts/slideLayout7.xml"/><Relationship Id="rId6" Type="http://schemas.openxmlformats.org/officeDocument/2006/relationships/hyperlink" Target="https://data-flair.training/blogs/applications-of-machine-learning/"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blessingadesiji96@gmail.com" TargetMode="External"/><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hyperlink" Target="https://zindi.africa/users/AdesijiBlessing_DSN" TargetMode="External"/><Relationship Id="rId4" Type="http://schemas.openxmlformats.org/officeDocument/2006/relationships/hyperlink" Target="https://www.kaggle.com/abtoy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7044" y="642816"/>
            <a:ext cx="9144000" cy="2387600"/>
          </a:xfrm>
        </p:spPr>
        <p:txBody>
          <a:bodyPr/>
          <a:lstStyle/>
          <a:p>
            <a:r>
              <a:rPr lang="en-US" b="1" dirty="0"/>
              <a:t>Lagos City</a:t>
            </a:r>
            <a:br>
              <a:rPr lang="en-US" b="1" dirty="0"/>
            </a:br>
            <a:r>
              <a:rPr lang="en-US" b="1" dirty="0"/>
              <a:t>AI-INVASION 2019</a:t>
            </a:r>
          </a:p>
        </p:txBody>
      </p:sp>
      <p:sp>
        <p:nvSpPr>
          <p:cNvPr id="3" name="Subtitle 2"/>
          <p:cNvSpPr>
            <a:spLocks noGrp="1"/>
          </p:cNvSpPr>
          <p:nvPr>
            <p:ph type="subTitle" idx="1"/>
          </p:nvPr>
        </p:nvSpPr>
        <p:spPr>
          <a:xfrm>
            <a:off x="4076462" y="3222870"/>
            <a:ext cx="9144000" cy="1655762"/>
          </a:xfrm>
        </p:spPr>
        <p:txBody>
          <a:bodyPr/>
          <a:lstStyle/>
          <a:p>
            <a:r>
              <a:rPr lang="en-US" dirty="0"/>
              <a:t>A 5 day  Introduction to Python and Machine Learning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93" y="642816"/>
            <a:ext cx="5103076" cy="5103076"/>
          </a:xfrm>
          <a:prstGeom prst="rect">
            <a:avLst/>
          </a:prstGeom>
        </p:spPr>
      </p:pic>
    </p:spTree>
    <p:extLst>
      <p:ext uri="{BB962C8B-B14F-4D97-AF65-F5344CB8AC3E}">
        <p14:creationId xmlns:p14="http://schemas.microsoft.com/office/powerpoint/2010/main" val="977720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achine learning and Classical programming">
            <a:extLst>
              <a:ext uri="{FF2B5EF4-FFF2-40B4-BE49-F238E27FC236}">
                <a16:creationId xmlns:a16="http://schemas.microsoft.com/office/drawing/2014/main" id="{895102F2-E129-424B-974E-A53D94A24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895" y="111211"/>
            <a:ext cx="10125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57B41F6-3E56-4F5C-9AE0-7625A7FD435F}"/>
              </a:ext>
            </a:extLst>
          </p:cNvPr>
          <p:cNvSpPr/>
          <p:nvPr/>
        </p:nvSpPr>
        <p:spPr>
          <a:xfrm>
            <a:off x="110247" y="111211"/>
            <a:ext cx="3595536" cy="464871"/>
          </a:xfrm>
          <a:prstGeom prst="rect">
            <a:avLst/>
          </a:prstGeom>
        </p:spPr>
        <p:txBody>
          <a:bodyPr wrap="none">
            <a:spAutoFit/>
          </a:bodyPr>
          <a:lstStyle/>
          <a:p>
            <a:pPr>
              <a:lnSpc>
                <a:spcPct val="150000"/>
              </a:lnSpc>
            </a:pPr>
            <a:r>
              <a:rPr lang="en-US" b="1" dirty="0"/>
              <a:t>Machine Learning’s full component </a:t>
            </a:r>
          </a:p>
        </p:txBody>
      </p:sp>
    </p:spTree>
    <p:extLst>
      <p:ext uri="{BB962C8B-B14F-4D97-AF65-F5344CB8AC3E}">
        <p14:creationId xmlns:p14="http://schemas.microsoft.com/office/powerpoint/2010/main" val="95750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5B74852-34D2-40DF-9643-6C332E6DAFE4}"/>
              </a:ext>
            </a:extLst>
          </p:cNvPr>
          <p:cNvSpPr>
            <a:spLocks noGrp="1" noChangeArrowheads="1"/>
          </p:cNvSpPr>
          <p:nvPr>
            <p:ph type="title"/>
          </p:nvPr>
        </p:nvSpPr>
        <p:spPr/>
        <p:txBody>
          <a:bodyPr/>
          <a:lstStyle/>
          <a:p>
            <a:r>
              <a:rPr lang="en-US" altLang="en-US" b="1" dirty="0">
                <a:solidFill>
                  <a:schemeClr val="accent2"/>
                </a:solidFill>
              </a:rPr>
              <a:t>Magic?</a:t>
            </a:r>
            <a:r>
              <a:rPr lang="en-US" altLang="en-US" dirty="0"/>
              <a:t> </a:t>
            </a:r>
          </a:p>
        </p:txBody>
      </p:sp>
      <p:sp>
        <p:nvSpPr>
          <p:cNvPr id="6148" name="Rectangle 4">
            <a:extLst>
              <a:ext uri="{FF2B5EF4-FFF2-40B4-BE49-F238E27FC236}">
                <a16:creationId xmlns:a16="http://schemas.microsoft.com/office/drawing/2014/main" id="{A0B2E675-BDC6-4EBC-A7FD-12B488B03486}"/>
              </a:ext>
            </a:extLst>
          </p:cNvPr>
          <p:cNvSpPr>
            <a:spLocks noGrp="1" noChangeArrowheads="1"/>
          </p:cNvSpPr>
          <p:nvPr>
            <p:ph type="body" sz="half" idx="1"/>
          </p:nvPr>
        </p:nvSpPr>
        <p:spPr>
          <a:xfrm>
            <a:off x="1981200" y="1600200"/>
            <a:ext cx="4495800" cy="4572000"/>
          </a:xfrm>
        </p:spPr>
        <p:txBody>
          <a:bodyPr/>
          <a:lstStyle/>
          <a:p>
            <a:pPr>
              <a:buFontTx/>
              <a:buNone/>
            </a:pPr>
            <a:r>
              <a:rPr lang="en-US" altLang="en-US" b="1" dirty="0"/>
              <a:t>No, more like gardening</a:t>
            </a:r>
          </a:p>
          <a:p>
            <a:pPr>
              <a:buFontTx/>
              <a:buNone/>
            </a:pPr>
            <a:endParaRPr lang="en-US" altLang="en-US" b="1" dirty="0"/>
          </a:p>
          <a:p>
            <a:r>
              <a:rPr lang="en-US" altLang="en-US" sz="4000" b="1" dirty="0">
                <a:solidFill>
                  <a:srgbClr val="FFCC00"/>
                </a:solidFill>
              </a:rPr>
              <a:t>Seeds</a:t>
            </a:r>
            <a:r>
              <a:rPr lang="en-US" altLang="en-US" sz="4000" dirty="0"/>
              <a:t> = Algorithms</a:t>
            </a:r>
          </a:p>
          <a:p>
            <a:r>
              <a:rPr lang="en-US" altLang="en-US" sz="4000" b="1" dirty="0">
                <a:solidFill>
                  <a:srgbClr val="996633"/>
                </a:solidFill>
              </a:rPr>
              <a:t>Nutrients</a:t>
            </a:r>
            <a:r>
              <a:rPr lang="en-US" altLang="en-US" sz="4000" dirty="0"/>
              <a:t> = Data</a:t>
            </a:r>
          </a:p>
          <a:p>
            <a:r>
              <a:rPr lang="en-US" altLang="en-US" sz="4000" b="1" dirty="0">
                <a:solidFill>
                  <a:srgbClr val="FF3300"/>
                </a:solidFill>
              </a:rPr>
              <a:t>Gardener</a:t>
            </a:r>
            <a:r>
              <a:rPr lang="en-US" altLang="en-US" sz="4000" dirty="0"/>
              <a:t> = You</a:t>
            </a:r>
          </a:p>
          <a:p>
            <a:r>
              <a:rPr lang="en-US" altLang="en-US" sz="4000" b="1" dirty="0">
                <a:solidFill>
                  <a:srgbClr val="33CC33"/>
                </a:solidFill>
              </a:rPr>
              <a:t>Plants</a:t>
            </a:r>
            <a:r>
              <a:rPr lang="en-US" altLang="en-US" sz="4000" dirty="0"/>
              <a:t> = Programs</a:t>
            </a:r>
          </a:p>
        </p:txBody>
      </p:sp>
      <p:pic>
        <p:nvPicPr>
          <p:cNvPr id="6150" name="Picture 6" descr="natural_organic_gardening">
            <a:extLst>
              <a:ext uri="{FF2B5EF4-FFF2-40B4-BE49-F238E27FC236}">
                <a16:creationId xmlns:a16="http://schemas.microsoft.com/office/drawing/2014/main" id="{AE34DDBD-B43A-4F86-A530-A7A8F2193EC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300527" y="670055"/>
            <a:ext cx="4195375" cy="58190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a:extLst>
              <a:ext uri="{FF2B5EF4-FFF2-40B4-BE49-F238E27FC236}">
                <a16:creationId xmlns:a16="http://schemas.microsoft.com/office/drawing/2014/main" id="{4C5D2B20-93DE-46F1-99C3-188D7A573B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00" r="13453"/>
          <a:stretch/>
        </p:blipFill>
        <p:spPr bwMode="auto">
          <a:xfrm>
            <a:off x="271849" y="1075038"/>
            <a:ext cx="4683211" cy="4238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7CD426B-CB10-473E-A7F3-E0C74E0E9A6C}"/>
              </a:ext>
            </a:extLst>
          </p:cNvPr>
          <p:cNvSpPr/>
          <p:nvPr/>
        </p:nvSpPr>
        <p:spPr>
          <a:xfrm>
            <a:off x="237452" y="254000"/>
            <a:ext cx="6163348" cy="400110"/>
          </a:xfrm>
          <a:prstGeom prst="rect">
            <a:avLst/>
          </a:prstGeom>
        </p:spPr>
        <p:txBody>
          <a:bodyPr wrap="square">
            <a:spAutoFit/>
          </a:bodyPr>
          <a:lstStyle/>
          <a:p>
            <a:r>
              <a:rPr lang="en-US" sz="2000" b="1" dirty="0"/>
              <a:t>What does it actually do or why do we need ML or AI?</a:t>
            </a:r>
          </a:p>
        </p:txBody>
      </p:sp>
      <p:sp>
        <p:nvSpPr>
          <p:cNvPr id="6" name="Rectangle 5">
            <a:extLst>
              <a:ext uri="{FF2B5EF4-FFF2-40B4-BE49-F238E27FC236}">
                <a16:creationId xmlns:a16="http://schemas.microsoft.com/office/drawing/2014/main" id="{4B1377C9-C7D6-454F-8CA7-DCF448A7C101}"/>
              </a:ext>
            </a:extLst>
          </p:cNvPr>
          <p:cNvSpPr/>
          <p:nvPr/>
        </p:nvSpPr>
        <p:spPr>
          <a:xfrm>
            <a:off x="6297827" y="751344"/>
            <a:ext cx="6096000" cy="2677656"/>
          </a:xfrm>
          <a:prstGeom prst="rect">
            <a:avLst/>
          </a:prstGeom>
        </p:spPr>
        <p:txBody>
          <a:bodyPr>
            <a:spAutoFit/>
          </a:bodyPr>
          <a:lstStyle/>
          <a:p>
            <a:r>
              <a:rPr lang="en-US" sz="2400" dirty="0"/>
              <a:t>● Fraud detection.</a:t>
            </a:r>
          </a:p>
          <a:p>
            <a:r>
              <a:rPr lang="en-US" sz="2400" dirty="0"/>
              <a:t>● Web search results.</a:t>
            </a:r>
          </a:p>
          <a:p>
            <a:r>
              <a:rPr lang="en-US" sz="2400" dirty="0"/>
              <a:t>● Real-time ads on web pages</a:t>
            </a:r>
          </a:p>
          <a:p>
            <a:r>
              <a:rPr lang="en-US" sz="2400" dirty="0"/>
              <a:t>● Credit scoring and next-best offers.</a:t>
            </a:r>
          </a:p>
          <a:p>
            <a:r>
              <a:rPr lang="en-US" sz="2400" dirty="0"/>
              <a:t>● Prediction of equipment failures.</a:t>
            </a:r>
          </a:p>
          <a:p>
            <a:r>
              <a:rPr lang="en-US" sz="2400" dirty="0"/>
              <a:t>● New pricing models.</a:t>
            </a:r>
          </a:p>
          <a:p>
            <a:r>
              <a:rPr lang="en-US" sz="2400" dirty="0"/>
              <a:t>● Network intrusion detection.</a:t>
            </a:r>
          </a:p>
        </p:txBody>
      </p:sp>
      <p:sp>
        <p:nvSpPr>
          <p:cNvPr id="7" name="Rectangle 6">
            <a:extLst>
              <a:ext uri="{FF2B5EF4-FFF2-40B4-BE49-F238E27FC236}">
                <a16:creationId xmlns:a16="http://schemas.microsoft.com/office/drawing/2014/main" id="{DE141EC0-9648-4473-BBF5-1D9CC0EE0487}"/>
              </a:ext>
            </a:extLst>
          </p:cNvPr>
          <p:cNvSpPr/>
          <p:nvPr/>
        </p:nvSpPr>
        <p:spPr>
          <a:xfrm>
            <a:off x="6297827" y="3778063"/>
            <a:ext cx="6096000" cy="2677656"/>
          </a:xfrm>
          <a:prstGeom prst="rect">
            <a:avLst/>
          </a:prstGeom>
        </p:spPr>
        <p:txBody>
          <a:bodyPr>
            <a:spAutoFit/>
          </a:bodyPr>
          <a:lstStyle/>
          <a:p>
            <a:r>
              <a:rPr lang="en-US" sz="2400" dirty="0">
                <a:solidFill>
                  <a:srgbClr val="333333"/>
                </a:solidFill>
                <a:latin typeface="ArialMT"/>
              </a:rPr>
              <a:t>● </a:t>
            </a:r>
            <a:r>
              <a:rPr lang="en-US" sz="2400" dirty="0">
                <a:solidFill>
                  <a:srgbClr val="333333"/>
                </a:solidFill>
                <a:latin typeface="Roboto-Regular"/>
              </a:rPr>
              <a:t>Recommendation Engines</a:t>
            </a:r>
          </a:p>
          <a:p>
            <a:r>
              <a:rPr lang="en-US" sz="2400" dirty="0">
                <a:solidFill>
                  <a:srgbClr val="333333"/>
                </a:solidFill>
                <a:latin typeface="ArialMT"/>
              </a:rPr>
              <a:t>● </a:t>
            </a:r>
            <a:r>
              <a:rPr lang="en-US" sz="2400" dirty="0">
                <a:solidFill>
                  <a:srgbClr val="333333"/>
                </a:solidFill>
                <a:latin typeface="Roboto-Regular"/>
              </a:rPr>
              <a:t>Customer Segmentation</a:t>
            </a:r>
          </a:p>
          <a:p>
            <a:r>
              <a:rPr lang="en-US" sz="2400" dirty="0">
                <a:solidFill>
                  <a:srgbClr val="333333"/>
                </a:solidFill>
                <a:latin typeface="ArialMT"/>
              </a:rPr>
              <a:t>● </a:t>
            </a:r>
            <a:r>
              <a:rPr lang="en-US" sz="2400" dirty="0">
                <a:solidFill>
                  <a:srgbClr val="333333"/>
                </a:solidFill>
                <a:latin typeface="Roboto-Regular"/>
              </a:rPr>
              <a:t>Text Sentiment Analysis</a:t>
            </a:r>
          </a:p>
          <a:p>
            <a:r>
              <a:rPr lang="en-US" sz="2400" dirty="0">
                <a:solidFill>
                  <a:srgbClr val="333333"/>
                </a:solidFill>
                <a:latin typeface="ArialMT"/>
              </a:rPr>
              <a:t>● </a:t>
            </a:r>
            <a:r>
              <a:rPr lang="en-US" sz="2400" dirty="0">
                <a:solidFill>
                  <a:srgbClr val="333333"/>
                </a:solidFill>
                <a:latin typeface="Roboto-Regular"/>
              </a:rPr>
              <a:t>Predicting Customer Churn</a:t>
            </a:r>
          </a:p>
          <a:p>
            <a:r>
              <a:rPr lang="en-US" sz="2400" dirty="0">
                <a:solidFill>
                  <a:srgbClr val="333333"/>
                </a:solidFill>
                <a:latin typeface="ArialMT"/>
              </a:rPr>
              <a:t>● </a:t>
            </a:r>
            <a:r>
              <a:rPr lang="en-US" sz="2400" dirty="0">
                <a:solidFill>
                  <a:srgbClr val="333333"/>
                </a:solidFill>
                <a:latin typeface="Roboto-Regular"/>
              </a:rPr>
              <a:t>Pattern and image recognition.</a:t>
            </a:r>
          </a:p>
          <a:p>
            <a:r>
              <a:rPr lang="en-US" sz="2400" dirty="0">
                <a:solidFill>
                  <a:srgbClr val="333333"/>
                </a:solidFill>
                <a:latin typeface="ArialMT"/>
              </a:rPr>
              <a:t>● </a:t>
            </a:r>
            <a:r>
              <a:rPr lang="en-US" sz="2400" dirty="0">
                <a:solidFill>
                  <a:srgbClr val="333333"/>
                </a:solidFill>
                <a:latin typeface="Roboto-Regular"/>
              </a:rPr>
              <a:t>Email spam filtering.</a:t>
            </a:r>
          </a:p>
          <a:p>
            <a:r>
              <a:rPr lang="en-US" sz="2400" dirty="0">
                <a:solidFill>
                  <a:srgbClr val="333333"/>
                </a:solidFill>
                <a:latin typeface="ArialMT"/>
              </a:rPr>
              <a:t>● </a:t>
            </a:r>
            <a:r>
              <a:rPr lang="en-US" sz="2400" dirty="0">
                <a:solidFill>
                  <a:srgbClr val="333333"/>
                </a:solidFill>
                <a:latin typeface="Roboto-Regular"/>
              </a:rPr>
              <a:t>Financial Modeling</a:t>
            </a:r>
            <a:endParaRPr lang="en-US" sz="2400" dirty="0"/>
          </a:p>
        </p:txBody>
      </p:sp>
      <p:cxnSp>
        <p:nvCxnSpPr>
          <p:cNvPr id="9" name="Straight Arrow Connector 8">
            <a:extLst>
              <a:ext uri="{FF2B5EF4-FFF2-40B4-BE49-F238E27FC236}">
                <a16:creationId xmlns:a16="http://schemas.microsoft.com/office/drawing/2014/main" id="{F69D65BE-C0C2-4430-9AA5-8C62FF9053B7}"/>
              </a:ext>
            </a:extLst>
          </p:cNvPr>
          <p:cNvCxnSpPr>
            <a:stCxn id="5122" idx="3"/>
            <a:endCxn id="6" idx="1"/>
          </p:cNvCxnSpPr>
          <p:nvPr/>
        </p:nvCxnSpPr>
        <p:spPr>
          <a:xfrm flipV="1">
            <a:off x="4955060" y="2090172"/>
            <a:ext cx="1342767" cy="11040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7D8D32C8-2D60-48C1-AAFE-0E39F89684E9}"/>
              </a:ext>
            </a:extLst>
          </p:cNvPr>
          <p:cNvCxnSpPr>
            <a:stCxn id="5122" idx="3"/>
            <a:endCxn id="7" idx="0"/>
          </p:cNvCxnSpPr>
          <p:nvPr/>
        </p:nvCxnSpPr>
        <p:spPr>
          <a:xfrm>
            <a:off x="4955060" y="3194222"/>
            <a:ext cx="4390767" cy="5838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4EA3791D-135C-4A98-A755-E8F70D1FB64A}"/>
              </a:ext>
            </a:extLst>
          </p:cNvPr>
          <p:cNvSpPr/>
          <p:nvPr/>
        </p:nvSpPr>
        <p:spPr>
          <a:xfrm>
            <a:off x="394453" y="5866875"/>
            <a:ext cx="4560607" cy="923330"/>
          </a:xfrm>
          <a:prstGeom prst="rect">
            <a:avLst/>
          </a:prstGeom>
        </p:spPr>
        <p:txBody>
          <a:bodyPr wrap="square">
            <a:spAutoFit/>
          </a:bodyPr>
          <a:lstStyle/>
          <a:p>
            <a:pPr marL="285750" indent="-285750">
              <a:buFont typeface="Arial" panose="020B0604020202020204" pitchFamily="34" charset="0"/>
              <a:buChar char="•"/>
            </a:pPr>
            <a:r>
              <a:rPr lang="en-US" b="1" dirty="0"/>
              <a:t>Where Traditional programming fails.</a:t>
            </a:r>
          </a:p>
          <a:p>
            <a:pPr marL="285750" indent="-285750">
              <a:buFont typeface="Arial" panose="020B0604020202020204" pitchFamily="34" charset="0"/>
              <a:buChar char="•"/>
            </a:pPr>
            <a:r>
              <a:rPr lang="en-US" b="1" dirty="0"/>
              <a:t>Where rules cannot be written down explicitly.</a:t>
            </a:r>
          </a:p>
        </p:txBody>
      </p:sp>
      <p:cxnSp>
        <p:nvCxnSpPr>
          <p:cNvPr id="17" name="Straight Arrow Connector 16">
            <a:extLst>
              <a:ext uri="{FF2B5EF4-FFF2-40B4-BE49-F238E27FC236}">
                <a16:creationId xmlns:a16="http://schemas.microsoft.com/office/drawing/2014/main" id="{530D5DFF-70AA-4BAE-AB0B-877945BC988B}"/>
              </a:ext>
            </a:extLst>
          </p:cNvPr>
          <p:cNvCxnSpPr>
            <a:stCxn id="12" idx="0"/>
            <a:endCxn id="5122" idx="2"/>
          </p:cNvCxnSpPr>
          <p:nvPr/>
        </p:nvCxnSpPr>
        <p:spPr>
          <a:xfrm flipH="1" flipV="1">
            <a:off x="2613455" y="5313406"/>
            <a:ext cx="61302" cy="553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952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930B49-2E79-42EC-9315-47E871E8A7FA}"/>
              </a:ext>
            </a:extLst>
          </p:cNvPr>
          <p:cNvSpPr/>
          <p:nvPr/>
        </p:nvSpPr>
        <p:spPr>
          <a:xfrm>
            <a:off x="93286" y="130431"/>
            <a:ext cx="3371179" cy="369332"/>
          </a:xfrm>
          <a:prstGeom prst="rect">
            <a:avLst/>
          </a:prstGeom>
        </p:spPr>
        <p:txBody>
          <a:bodyPr wrap="none">
            <a:spAutoFit/>
          </a:bodyPr>
          <a:lstStyle/>
          <a:p>
            <a:r>
              <a:rPr lang="en-US" b="1" dirty="0"/>
              <a:t>Applications of Machine Learning</a:t>
            </a:r>
          </a:p>
        </p:txBody>
      </p:sp>
      <p:pic>
        <p:nvPicPr>
          <p:cNvPr id="8194" name="Picture 2" descr="Applications of Machine Learning with Python">
            <a:extLst>
              <a:ext uri="{FF2B5EF4-FFF2-40B4-BE49-F238E27FC236}">
                <a16:creationId xmlns:a16="http://schemas.microsoft.com/office/drawing/2014/main" id="{9DF7326C-10A6-40D7-9AEA-45AD1D1B1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9763"/>
            <a:ext cx="2258396" cy="22583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762F0B1-58FF-4F43-B4DE-2D4E64CB3013}"/>
              </a:ext>
            </a:extLst>
          </p:cNvPr>
          <p:cNvSpPr/>
          <p:nvPr/>
        </p:nvSpPr>
        <p:spPr>
          <a:xfrm>
            <a:off x="-63022" y="2758159"/>
            <a:ext cx="3280109" cy="1815882"/>
          </a:xfrm>
          <a:prstGeom prst="rect">
            <a:avLst/>
          </a:prstGeom>
        </p:spPr>
        <p:txBody>
          <a:bodyPr wrap="square">
            <a:spAutoFit/>
          </a:bodyPr>
          <a:lstStyle/>
          <a:p>
            <a:r>
              <a:rPr lang="en-US" sz="1600" b="1" dirty="0"/>
              <a:t>Virtual Personal Assistant</a:t>
            </a:r>
          </a:p>
          <a:p>
            <a:r>
              <a:rPr lang="en-US" sz="1600" b="1" dirty="0"/>
              <a:t>Siri and Alexa </a:t>
            </a:r>
          </a:p>
          <a:p>
            <a:r>
              <a:rPr lang="en-US" sz="1600" b="1" dirty="0"/>
              <a:t>We can ask Siri to make a call for you or play music. You can request Alexa for today’s weather forecast. You can even set an alarm or send an SMS.</a:t>
            </a:r>
          </a:p>
        </p:txBody>
      </p:sp>
      <p:pic>
        <p:nvPicPr>
          <p:cNvPr id="8196" name="Picture 4" descr="Applications of Machine Learning with Python">
            <a:extLst>
              <a:ext uri="{FF2B5EF4-FFF2-40B4-BE49-F238E27FC236}">
                <a16:creationId xmlns:a16="http://schemas.microsoft.com/office/drawing/2014/main" id="{D1AA9ED0-040F-41E3-80B3-8F10A2090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631" y="639033"/>
            <a:ext cx="2119126" cy="21191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B9A2CF-E207-4845-93B8-94741D9F8EFF}"/>
              </a:ext>
            </a:extLst>
          </p:cNvPr>
          <p:cNvSpPr/>
          <p:nvPr/>
        </p:nvSpPr>
        <p:spPr>
          <a:xfrm>
            <a:off x="3150248" y="2897429"/>
            <a:ext cx="3596178" cy="1569660"/>
          </a:xfrm>
          <a:prstGeom prst="rect">
            <a:avLst/>
          </a:prstGeom>
        </p:spPr>
        <p:txBody>
          <a:bodyPr wrap="square">
            <a:spAutoFit/>
          </a:bodyPr>
          <a:lstStyle/>
          <a:p>
            <a:r>
              <a:rPr lang="en-US" sz="1600" b="1" dirty="0"/>
              <a:t>Social Media Services</a:t>
            </a:r>
          </a:p>
          <a:p>
            <a:r>
              <a:rPr lang="en-US" sz="1600" b="1" dirty="0"/>
              <a:t>Uses machine learning to monitor your activity- what profiles you visit, which people to send requests to, which ones you accept requests of, the people you tag, among much more</a:t>
            </a:r>
          </a:p>
        </p:txBody>
      </p:sp>
      <p:pic>
        <p:nvPicPr>
          <p:cNvPr id="8200" name="Picture 8" descr="Applications of Machine Learning with Python">
            <a:extLst>
              <a:ext uri="{FF2B5EF4-FFF2-40B4-BE49-F238E27FC236}">
                <a16:creationId xmlns:a16="http://schemas.microsoft.com/office/drawing/2014/main" id="{55538532-44F2-4E7C-A88C-F3F7A5C20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185" y="499763"/>
            <a:ext cx="3733800" cy="2400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D33E099-328B-40BC-AD55-127932F07B34}"/>
              </a:ext>
            </a:extLst>
          </p:cNvPr>
          <p:cNvSpPr/>
          <p:nvPr/>
        </p:nvSpPr>
        <p:spPr>
          <a:xfrm>
            <a:off x="6661875" y="2397948"/>
            <a:ext cx="3280110" cy="1815882"/>
          </a:xfrm>
          <a:prstGeom prst="rect">
            <a:avLst/>
          </a:prstGeom>
        </p:spPr>
        <p:txBody>
          <a:bodyPr wrap="square">
            <a:spAutoFit/>
          </a:bodyPr>
          <a:lstStyle/>
          <a:p>
            <a:r>
              <a:rPr lang="en-US" sz="1600" b="1" i="0" dirty="0">
                <a:effectLst/>
              </a:rPr>
              <a:t>Online Fraud Detection</a:t>
            </a:r>
          </a:p>
          <a:p>
            <a:r>
              <a:rPr lang="en-US" sz="1600" b="1" i="0" dirty="0">
                <a:effectLst/>
              </a:rPr>
              <a:t>PayPal.</a:t>
            </a:r>
          </a:p>
          <a:p>
            <a:r>
              <a:rPr lang="en-US" sz="1600" b="1" i="0" dirty="0">
                <a:effectLst/>
              </a:rPr>
              <a:t>It uses machine learning to stand in defense against illegal acts like money laundering. By comparing millions of transactions, it can find out which ones are illegitimate.</a:t>
            </a:r>
            <a:endParaRPr lang="en-US" sz="1600" b="1" dirty="0"/>
          </a:p>
        </p:txBody>
      </p:sp>
      <p:pic>
        <p:nvPicPr>
          <p:cNvPr id="8202" name="Picture 10" descr="Applications of Machine Learning with Python">
            <a:extLst>
              <a:ext uri="{FF2B5EF4-FFF2-40B4-BE49-F238E27FC236}">
                <a16:creationId xmlns:a16="http://schemas.microsoft.com/office/drawing/2014/main" id="{5DEEC2F2-C73B-4266-8C34-B6E0709DE5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12507"/>
            <a:ext cx="3366426" cy="30704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4C8F3F7-4061-4DE9-9018-01CD08015071}"/>
              </a:ext>
            </a:extLst>
          </p:cNvPr>
          <p:cNvSpPr/>
          <p:nvPr/>
        </p:nvSpPr>
        <p:spPr>
          <a:xfrm>
            <a:off x="2618365" y="5432208"/>
            <a:ext cx="2213127" cy="830997"/>
          </a:xfrm>
          <a:prstGeom prst="rect">
            <a:avLst/>
          </a:prstGeom>
        </p:spPr>
        <p:txBody>
          <a:bodyPr wrap="square">
            <a:spAutoFit/>
          </a:bodyPr>
          <a:lstStyle/>
          <a:p>
            <a:pPr fontAlgn="base"/>
            <a:r>
              <a:rPr lang="en-US" sz="1600" b="1" i="0" dirty="0">
                <a:effectLst/>
                <a:latin typeface="+mj-lt"/>
              </a:rPr>
              <a:t>Research and develop diagnostics and therapeutic treatments.</a:t>
            </a:r>
          </a:p>
        </p:txBody>
      </p:sp>
    </p:spTree>
    <p:extLst>
      <p:ext uri="{BB962C8B-B14F-4D97-AF65-F5344CB8AC3E}">
        <p14:creationId xmlns:p14="http://schemas.microsoft.com/office/powerpoint/2010/main" val="2477334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38CCA4-7045-4CC6-BCC7-F8C4EAEB7E08}"/>
              </a:ext>
            </a:extLst>
          </p:cNvPr>
          <p:cNvSpPr/>
          <p:nvPr/>
        </p:nvSpPr>
        <p:spPr>
          <a:xfrm>
            <a:off x="252192" y="3429000"/>
            <a:ext cx="2935851" cy="1477328"/>
          </a:xfrm>
          <a:prstGeom prst="rect">
            <a:avLst/>
          </a:prstGeom>
        </p:spPr>
        <p:txBody>
          <a:bodyPr wrap="square">
            <a:spAutoFit/>
          </a:bodyPr>
          <a:lstStyle/>
          <a:p>
            <a:r>
              <a:rPr lang="en-US" b="1" i="0" dirty="0">
                <a:effectLst/>
              </a:rPr>
              <a:t>Products Recommendation</a:t>
            </a:r>
          </a:p>
          <a:p>
            <a:r>
              <a:rPr lang="en-US" b="1" dirty="0"/>
              <a:t>Jumia, Amazon notice what products you look at and suggest similar products to you. </a:t>
            </a:r>
            <a:endParaRPr lang="en-US" b="1" i="0" dirty="0">
              <a:effectLst/>
            </a:endParaRPr>
          </a:p>
        </p:txBody>
      </p:sp>
      <p:pic>
        <p:nvPicPr>
          <p:cNvPr id="9220" name="Picture 4" descr="Applications of Machine Learning with Python">
            <a:extLst>
              <a:ext uri="{FF2B5EF4-FFF2-40B4-BE49-F238E27FC236}">
                <a16:creationId xmlns:a16="http://schemas.microsoft.com/office/drawing/2014/main" id="{AF2DFB64-5403-4BC8-8D75-CF8668A5C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5817" y="374949"/>
            <a:ext cx="4644552" cy="15438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F7005ED-A6C2-4B95-89D5-51A5341FF5B4}"/>
              </a:ext>
            </a:extLst>
          </p:cNvPr>
          <p:cNvSpPr/>
          <p:nvPr/>
        </p:nvSpPr>
        <p:spPr>
          <a:xfrm>
            <a:off x="3687371" y="2043311"/>
            <a:ext cx="4259502" cy="1754326"/>
          </a:xfrm>
          <a:prstGeom prst="rect">
            <a:avLst/>
          </a:prstGeom>
        </p:spPr>
        <p:txBody>
          <a:bodyPr wrap="square">
            <a:spAutoFit/>
          </a:bodyPr>
          <a:lstStyle/>
          <a:p>
            <a:r>
              <a:rPr lang="en-US" b="1" i="0" dirty="0">
                <a:effectLst/>
              </a:rPr>
              <a:t>Many email clients use rule-based spam filtering. Gmail use machine learning to keep their spam filters updated. Common spam-filtering techniques are Multi-Layer Perceptron and C 4.5 Decision Tree Induction.</a:t>
            </a:r>
            <a:endParaRPr lang="en-US" b="1" dirty="0"/>
          </a:p>
        </p:txBody>
      </p:sp>
      <p:pic>
        <p:nvPicPr>
          <p:cNvPr id="9222" name="Picture 6" descr="Applications of Machine Learning with Python">
            <a:extLst>
              <a:ext uri="{FF2B5EF4-FFF2-40B4-BE49-F238E27FC236}">
                <a16:creationId xmlns:a16="http://schemas.microsoft.com/office/drawing/2014/main" id="{AB39B640-73E6-42E8-8D09-3797333659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4647" y="408545"/>
            <a:ext cx="3585161" cy="34591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743BB96-14D7-4F73-B811-AAD377F0501B}"/>
              </a:ext>
            </a:extLst>
          </p:cNvPr>
          <p:cNvSpPr/>
          <p:nvPr/>
        </p:nvSpPr>
        <p:spPr>
          <a:xfrm>
            <a:off x="8354645" y="3982997"/>
            <a:ext cx="3585162" cy="2031325"/>
          </a:xfrm>
          <a:prstGeom prst="rect">
            <a:avLst/>
          </a:prstGeom>
        </p:spPr>
        <p:txBody>
          <a:bodyPr wrap="square">
            <a:spAutoFit/>
          </a:bodyPr>
          <a:lstStyle/>
          <a:p>
            <a:r>
              <a:rPr lang="en-US" b="1" i="0" dirty="0">
                <a:effectLst/>
              </a:rPr>
              <a:t>Facilities like face detection are often something we see with Facebook. When we want to tag a photo, Facebook automatically suggests us a few names. Most of the times, the first name is accurate for the face it has detected.</a:t>
            </a:r>
            <a:endParaRPr lang="en-US" b="1" dirty="0"/>
          </a:p>
        </p:txBody>
      </p:sp>
      <p:pic>
        <p:nvPicPr>
          <p:cNvPr id="9224" name="Picture 8" descr="Applications of Machine Learning with Python">
            <a:extLst>
              <a:ext uri="{FF2B5EF4-FFF2-40B4-BE49-F238E27FC236}">
                <a16:creationId xmlns:a16="http://schemas.microsoft.com/office/drawing/2014/main" id="{3EB8606D-EF7C-4177-AEF3-75B7E1224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7356" y="4154345"/>
            <a:ext cx="3634370" cy="168862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Applications of Machine Learning with Python">
            <a:extLst>
              <a:ext uri="{FF2B5EF4-FFF2-40B4-BE49-F238E27FC236}">
                <a16:creationId xmlns:a16="http://schemas.microsoft.com/office/drawing/2014/main" id="{44FF6E70-ECFA-4E61-836C-411AFE69F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121" y="4906328"/>
            <a:ext cx="1473922" cy="16886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06034F-FDEB-496F-9218-4A8F9DDD6F68}"/>
              </a:ext>
            </a:extLst>
          </p:cNvPr>
          <p:cNvSpPr/>
          <p:nvPr/>
        </p:nvSpPr>
        <p:spPr>
          <a:xfrm>
            <a:off x="7351" y="5921991"/>
            <a:ext cx="2114913" cy="923330"/>
          </a:xfrm>
          <a:prstGeom prst="rect">
            <a:avLst/>
          </a:prstGeom>
        </p:spPr>
        <p:txBody>
          <a:bodyPr wrap="square">
            <a:spAutoFit/>
          </a:bodyPr>
          <a:lstStyle/>
          <a:p>
            <a:r>
              <a:rPr lang="en-US" b="1" dirty="0"/>
              <a:t>Entertainments</a:t>
            </a:r>
          </a:p>
          <a:p>
            <a:r>
              <a:rPr lang="en-US" b="1" i="0" dirty="0">
                <a:effectLst/>
              </a:rPr>
              <a:t>Spotify, Apple Music, Genius</a:t>
            </a:r>
          </a:p>
        </p:txBody>
      </p:sp>
      <p:sp>
        <p:nvSpPr>
          <p:cNvPr id="6" name="Rectangle 5">
            <a:extLst>
              <a:ext uri="{FF2B5EF4-FFF2-40B4-BE49-F238E27FC236}">
                <a16:creationId xmlns:a16="http://schemas.microsoft.com/office/drawing/2014/main" id="{96829470-6056-401C-9722-DDE4B88C7EB2}"/>
              </a:ext>
            </a:extLst>
          </p:cNvPr>
          <p:cNvSpPr/>
          <p:nvPr/>
        </p:nvSpPr>
        <p:spPr>
          <a:xfrm>
            <a:off x="10477879" y="6294873"/>
            <a:ext cx="1714717" cy="600164"/>
          </a:xfrm>
          <a:prstGeom prst="rect">
            <a:avLst/>
          </a:prstGeom>
        </p:spPr>
        <p:txBody>
          <a:bodyPr wrap="square">
            <a:spAutoFit/>
          </a:bodyPr>
          <a:lstStyle/>
          <a:p>
            <a:r>
              <a:rPr lang="en-US" sz="1100" b="1" i="0" dirty="0">
                <a:effectLst/>
              </a:rPr>
              <a:t>Source: </a:t>
            </a:r>
            <a:r>
              <a:rPr lang="en-US" sz="1100" dirty="0">
                <a:hlinkClick r:id="rId6"/>
              </a:rPr>
              <a:t>https://data-flair.training/blogs/applications-of-machine-learning/</a:t>
            </a:r>
            <a:endParaRPr lang="en-US" sz="1100" b="1" i="0" dirty="0">
              <a:effectLst/>
            </a:endParaRPr>
          </a:p>
        </p:txBody>
      </p:sp>
      <p:pic>
        <p:nvPicPr>
          <p:cNvPr id="9228" name="Picture 12" descr="Image result for netflix">
            <a:extLst>
              <a:ext uri="{FF2B5EF4-FFF2-40B4-BE49-F238E27FC236}">
                <a16:creationId xmlns:a16="http://schemas.microsoft.com/office/drawing/2014/main" id="{1DCF109C-90E5-453E-AD11-92AE23EFB9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83" y="44263"/>
            <a:ext cx="2589888" cy="1450337"/>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amazon">
            <a:extLst>
              <a:ext uri="{FF2B5EF4-FFF2-40B4-BE49-F238E27FC236}">
                <a16:creationId xmlns:a16="http://schemas.microsoft.com/office/drawing/2014/main" id="{D99C32A7-08EA-4453-BFE1-83A2355CDC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583" y="1648250"/>
            <a:ext cx="26479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04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ypes of machine learning">
            <a:extLst>
              <a:ext uri="{FF2B5EF4-FFF2-40B4-BE49-F238E27FC236}">
                <a16:creationId xmlns:a16="http://schemas.microsoft.com/office/drawing/2014/main" id="{67528B10-4345-47E5-9C0C-AD125E6C8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04775"/>
            <a:ext cx="912495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970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supervised learning">
            <a:extLst>
              <a:ext uri="{FF2B5EF4-FFF2-40B4-BE49-F238E27FC236}">
                <a16:creationId xmlns:a16="http://schemas.microsoft.com/office/drawing/2014/main" id="{B6E1A78F-2158-4883-94EE-E4FE304AB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968" y="210064"/>
            <a:ext cx="10538064" cy="6029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58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supervised learning">
            <a:extLst>
              <a:ext uri="{FF2B5EF4-FFF2-40B4-BE49-F238E27FC236}">
                <a16:creationId xmlns:a16="http://schemas.microsoft.com/office/drawing/2014/main" id="{89A999D4-1477-4CBC-BE25-730975B276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51" r="-600"/>
          <a:stretch/>
        </p:blipFill>
        <p:spPr bwMode="auto">
          <a:xfrm>
            <a:off x="3412336" y="2012154"/>
            <a:ext cx="3696867" cy="3620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103136-4584-4620-9B72-5E746A963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848" y="61090"/>
            <a:ext cx="5029676" cy="3767402"/>
          </a:xfrm>
          <a:prstGeom prst="rect">
            <a:avLst/>
          </a:prstGeom>
        </p:spPr>
      </p:pic>
      <p:pic>
        <p:nvPicPr>
          <p:cNvPr id="4" name="Picture 2" descr="Image result for supervised learning">
            <a:extLst>
              <a:ext uri="{FF2B5EF4-FFF2-40B4-BE49-F238E27FC236}">
                <a16:creationId xmlns:a16="http://schemas.microsoft.com/office/drawing/2014/main" id="{42D580FC-DE10-4354-8103-4B121EB1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50"/>
          <a:stretch/>
        </p:blipFill>
        <p:spPr bwMode="auto">
          <a:xfrm>
            <a:off x="16476" y="148282"/>
            <a:ext cx="3406346" cy="340977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8DC27F9-998C-4B6E-94E5-83102665E8E5}"/>
              </a:ext>
            </a:extLst>
          </p:cNvPr>
          <p:cNvSpPr/>
          <p:nvPr/>
        </p:nvSpPr>
        <p:spPr>
          <a:xfrm>
            <a:off x="3880021" y="289265"/>
            <a:ext cx="2782467" cy="147045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a:solidFill>
                  <a:schemeClr val="accent4">
                    <a:lumMod val="50000"/>
                  </a:schemeClr>
                </a:solidFill>
              </a:rPr>
              <a:t>Supervised Learning</a:t>
            </a:r>
          </a:p>
        </p:txBody>
      </p:sp>
      <p:cxnSp>
        <p:nvCxnSpPr>
          <p:cNvPr id="6" name="Straight Arrow Connector 5">
            <a:extLst>
              <a:ext uri="{FF2B5EF4-FFF2-40B4-BE49-F238E27FC236}">
                <a16:creationId xmlns:a16="http://schemas.microsoft.com/office/drawing/2014/main" id="{ABD943D8-A483-4565-AD98-707068B7B112}"/>
              </a:ext>
            </a:extLst>
          </p:cNvPr>
          <p:cNvCxnSpPr>
            <a:cxnSpLocks/>
            <a:stCxn id="2" idx="2"/>
          </p:cNvCxnSpPr>
          <p:nvPr/>
        </p:nvCxnSpPr>
        <p:spPr>
          <a:xfrm flipH="1">
            <a:off x="3409743" y="1024492"/>
            <a:ext cx="470278" cy="21904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39E82AF2-4C6C-4B3C-9717-2408FB4F846A}"/>
              </a:ext>
            </a:extLst>
          </p:cNvPr>
          <p:cNvCxnSpPr>
            <a:cxnSpLocks/>
          </p:cNvCxnSpPr>
          <p:nvPr/>
        </p:nvCxnSpPr>
        <p:spPr>
          <a:xfrm>
            <a:off x="3880021" y="1014967"/>
            <a:ext cx="377654" cy="147045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D9A6E7FF-B245-4AAC-897D-7C7BC94DC341}"/>
              </a:ext>
            </a:extLst>
          </p:cNvPr>
          <p:cNvCxnSpPr>
            <a:stCxn id="2" idx="6"/>
            <a:endCxn id="3" idx="1"/>
          </p:cNvCxnSpPr>
          <p:nvPr/>
        </p:nvCxnSpPr>
        <p:spPr>
          <a:xfrm>
            <a:off x="6662488" y="1024492"/>
            <a:ext cx="483360" cy="9202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43983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6FEEAED2-4726-4ADD-A50B-4D6B62B3B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0"/>
            <a:ext cx="9586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26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unsupervised learning">
            <a:extLst>
              <a:ext uri="{FF2B5EF4-FFF2-40B4-BE49-F238E27FC236}">
                <a16:creationId xmlns:a16="http://schemas.microsoft.com/office/drawing/2014/main" id="{843DE889-3381-42FC-950E-2E8E740E34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77" t="6880" r="5734" b="9863"/>
          <a:stretch/>
        </p:blipFill>
        <p:spPr bwMode="auto">
          <a:xfrm>
            <a:off x="0" y="111211"/>
            <a:ext cx="6363731" cy="44855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D5BA6BE6-B71B-45E7-9346-19ADD64A674C}"/>
              </a:ext>
            </a:extLst>
          </p:cNvPr>
          <p:cNvSpPr>
            <a:spLocks noChangeArrowheads="1"/>
          </p:cNvSpPr>
          <p:nvPr/>
        </p:nvSpPr>
        <p:spPr bwMode="auto">
          <a:xfrm>
            <a:off x="6260758" y="205647"/>
            <a:ext cx="59312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rPr>
              <a:t>Examples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An advertising platform segments the U.S. population into smaller groups with similar demographics and purchasing habits so that advertisers can reach their target market with relevant ads.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1"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 Airbnb groups its housing listings into neighborhoods so that users can navigate listings more easily.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b="1" dirty="0"/>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rPr>
              <a:t>A data science team reduces the number of dimensions in a large data set to simplify modeling and reduce file size. </a:t>
            </a:r>
          </a:p>
        </p:txBody>
      </p:sp>
    </p:spTree>
    <p:extLst>
      <p:ext uri="{BB962C8B-B14F-4D97-AF65-F5344CB8AC3E}">
        <p14:creationId xmlns:p14="http://schemas.microsoft.com/office/powerpoint/2010/main" val="3450132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339" y="4136794"/>
            <a:ext cx="4791580" cy="2261626"/>
          </a:xfrm>
          <a:prstGeom prst="rect">
            <a:avLst/>
          </a:prstGeom>
        </p:spPr>
      </p:pic>
      <p:sp>
        <p:nvSpPr>
          <p:cNvPr id="2" name="Title 1"/>
          <p:cNvSpPr>
            <a:spLocks noGrp="1"/>
          </p:cNvSpPr>
          <p:nvPr>
            <p:ph type="title"/>
          </p:nvPr>
        </p:nvSpPr>
        <p:spPr>
          <a:xfrm>
            <a:off x="1515534" y="459580"/>
            <a:ext cx="10515600" cy="1325563"/>
          </a:xfrm>
        </p:spPr>
        <p:txBody>
          <a:bodyPr/>
          <a:lstStyle/>
          <a:p>
            <a:pPr algn="ctr"/>
            <a:r>
              <a:rPr lang="en-US" dirty="0"/>
              <a:t>About Data Science Nigeria</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754" y="365125"/>
            <a:ext cx="3019425" cy="1514475"/>
          </a:xfrm>
        </p:spPr>
      </p:pic>
      <p:sp>
        <p:nvSpPr>
          <p:cNvPr id="5" name="TextBox 4"/>
          <p:cNvSpPr txBox="1"/>
          <p:nvPr/>
        </p:nvSpPr>
        <p:spPr>
          <a:xfrm>
            <a:off x="3575580" y="1769930"/>
            <a:ext cx="7298267" cy="2308324"/>
          </a:xfrm>
          <a:prstGeom prst="rect">
            <a:avLst/>
          </a:prstGeom>
          <a:noFill/>
        </p:spPr>
        <p:txBody>
          <a:bodyPr wrap="square" rtlCol="0">
            <a:spAutoFit/>
          </a:bodyPr>
          <a:lstStyle/>
          <a:p>
            <a:r>
              <a:rPr lang="en-US" sz="2400" dirty="0"/>
              <a:t>Data Science Nigeria is a non-profit driven by a vision to build a world-class Artificial Intelligence knowledge, research and innovation ecosystem that delivers high impact research, business use applications, locally-relevant AI-first start-ups, increase employability and drive for social good use cases.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55" y="4078254"/>
            <a:ext cx="2152650" cy="2124075"/>
          </a:xfrm>
          <a:prstGeom prst="rect">
            <a:avLst/>
          </a:prstGeom>
        </p:spPr>
      </p:pic>
      <p:sp>
        <p:nvSpPr>
          <p:cNvPr id="9" name="TextBox 8"/>
          <p:cNvSpPr txBox="1"/>
          <p:nvPr/>
        </p:nvSpPr>
        <p:spPr>
          <a:xfrm>
            <a:off x="722815" y="6231327"/>
            <a:ext cx="2219518" cy="646331"/>
          </a:xfrm>
          <a:prstGeom prst="rect">
            <a:avLst/>
          </a:prstGeom>
          <a:noFill/>
        </p:spPr>
        <p:txBody>
          <a:bodyPr wrap="none" rtlCol="0">
            <a:spAutoFit/>
          </a:bodyPr>
          <a:lstStyle/>
          <a:p>
            <a:pPr algn="ctr"/>
            <a:r>
              <a:rPr lang="en-US" dirty="0"/>
              <a:t>DR BAYO ADEKANMBI</a:t>
            </a:r>
          </a:p>
          <a:p>
            <a:pPr algn="ctr"/>
            <a:r>
              <a:rPr lang="en-US" dirty="0"/>
              <a:t>CTO MTN NIGERIA</a:t>
            </a:r>
          </a:p>
        </p:txBody>
      </p:sp>
      <p:sp>
        <p:nvSpPr>
          <p:cNvPr id="10" name="TextBox 9"/>
          <p:cNvSpPr txBox="1"/>
          <p:nvPr/>
        </p:nvSpPr>
        <p:spPr>
          <a:xfrm>
            <a:off x="483854" y="2551182"/>
            <a:ext cx="2293451" cy="523220"/>
          </a:xfrm>
          <a:prstGeom prst="rect">
            <a:avLst/>
          </a:prstGeom>
          <a:noFill/>
        </p:spPr>
        <p:txBody>
          <a:bodyPr wrap="square" rtlCol="0">
            <a:spAutoFit/>
          </a:bodyPr>
          <a:lstStyle/>
          <a:p>
            <a:r>
              <a:rPr lang="en-US" sz="2800" dirty="0">
                <a:solidFill>
                  <a:srgbClr val="FF0000"/>
                </a:solidFill>
              </a:rPr>
              <a:t>FOUNDED BY</a:t>
            </a:r>
          </a:p>
        </p:txBody>
      </p:sp>
      <p:sp>
        <p:nvSpPr>
          <p:cNvPr id="11" name="Down Arrow 10"/>
          <p:cNvSpPr/>
          <p:nvPr/>
        </p:nvSpPr>
        <p:spPr>
          <a:xfrm>
            <a:off x="1388533" y="3183129"/>
            <a:ext cx="242047" cy="6776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277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 agent.png">
            <a:extLst>
              <a:ext uri="{FF2B5EF4-FFF2-40B4-BE49-F238E27FC236}">
                <a16:creationId xmlns:a16="http://schemas.microsoft.com/office/drawing/2014/main" id="{65503712-2203-4656-B79F-28A647531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 y="407773"/>
            <a:ext cx="5276335" cy="34317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reinforcement learning">
            <a:extLst>
              <a:ext uri="{FF2B5EF4-FFF2-40B4-BE49-F238E27FC236}">
                <a16:creationId xmlns:a16="http://schemas.microsoft.com/office/drawing/2014/main" id="{509989D4-CEB8-43D4-BF36-3E1F15060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91232"/>
            <a:ext cx="5726652" cy="26699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3BEA9F2-CD18-49AE-8E19-22B31C6FCB11}"/>
              </a:ext>
            </a:extLst>
          </p:cNvPr>
          <p:cNvSpPr/>
          <p:nvPr/>
        </p:nvSpPr>
        <p:spPr>
          <a:xfrm>
            <a:off x="5997146" y="1203050"/>
            <a:ext cx="6096000" cy="2956066"/>
          </a:xfrm>
          <a:prstGeom prst="rect">
            <a:avLst/>
          </a:prstGeom>
        </p:spPr>
        <p:txBody>
          <a:bodyPr>
            <a:spAutoFit/>
          </a:bodyPr>
          <a:lstStyle/>
          <a:p>
            <a:pPr marL="285750" indent="-285750">
              <a:lnSpc>
                <a:spcPct val="150000"/>
              </a:lnSpc>
              <a:buFont typeface="Arial" panose="020B0604020202020204" pitchFamily="34" charset="0"/>
              <a:buChar char="•"/>
            </a:pPr>
            <a:r>
              <a:rPr lang="en-US" b="1" dirty="0"/>
              <a:t>Find the best possible behavior or path it should take in a specific situation. </a:t>
            </a:r>
          </a:p>
          <a:p>
            <a:pPr marL="285750" indent="-285750">
              <a:lnSpc>
                <a:spcPct val="150000"/>
              </a:lnSpc>
              <a:buFont typeface="Arial" panose="020B0604020202020204" pitchFamily="34" charset="0"/>
              <a:buChar char="•"/>
            </a:pPr>
            <a:r>
              <a:rPr lang="en-US" b="1" dirty="0"/>
              <a:t>In reinforcement learning, there is no answer but the reinforcement agent decides what to do to perform the given task. </a:t>
            </a:r>
          </a:p>
          <a:p>
            <a:pPr marL="285750" indent="-285750">
              <a:lnSpc>
                <a:spcPct val="150000"/>
              </a:lnSpc>
              <a:buFont typeface="Arial" panose="020B0604020202020204" pitchFamily="34" charset="0"/>
              <a:buChar char="•"/>
            </a:pPr>
            <a:r>
              <a:rPr lang="en-US" b="1" dirty="0"/>
              <a:t>In the absence of training dataset, it is bound to learn from its experience.</a:t>
            </a:r>
          </a:p>
        </p:txBody>
      </p:sp>
      <p:sp>
        <p:nvSpPr>
          <p:cNvPr id="3" name="Rectangle 2">
            <a:extLst>
              <a:ext uri="{FF2B5EF4-FFF2-40B4-BE49-F238E27FC236}">
                <a16:creationId xmlns:a16="http://schemas.microsoft.com/office/drawing/2014/main" id="{C6CC0A91-047F-4BBC-A590-E9423EB9F84E}"/>
              </a:ext>
            </a:extLst>
          </p:cNvPr>
          <p:cNvSpPr/>
          <p:nvPr/>
        </p:nvSpPr>
        <p:spPr>
          <a:xfrm>
            <a:off x="-19240" y="-3209"/>
            <a:ext cx="3236335" cy="461665"/>
          </a:xfrm>
          <a:prstGeom prst="rect">
            <a:avLst/>
          </a:prstGeom>
        </p:spPr>
        <p:txBody>
          <a:bodyPr wrap="none">
            <a:spAutoFit/>
          </a:bodyPr>
          <a:lstStyle/>
          <a:p>
            <a:r>
              <a:rPr lang="en-US" sz="2400" b="1" dirty="0">
                <a:solidFill>
                  <a:srgbClr val="222222"/>
                </a:solidFill>
              </a:rPr>
              <a:t>Reinforcement Learning</a:t>
            </a:r>
            <a:endParaRPr lang="en-US" sz="2400" b="1" dirty="0"/>
          </a:p>
        </p:txBody>
      </p:sp>
    </p:spTree>
    <p:extLst>
      <p:ext uri="{BB962C8B-B14F-4D97-AF65-F5344CB8AC3E}">
        <p14:creationId xmlns:p14="http://schemas.microsoft.com/office/powerpoint/2010/main" val="1087611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71FD18-E3C6-4BFF-A9D8-5CD5EF78CD6C}"/>
              </a:ext>
            </a:extLst>
          </p:cNvPr>
          <p:cNvPicPr>
            <a:picLocks noChangeAspect="1"/>
          </p:cNvPicPr>
          <p:nvPr/>
        </p:nvPicPr>
        <p:blipFill>
          <a:blip r:embed="rId2"/>
          <a:stretch>
            <a:fillRect/>
          </a:stretch>
        </p:blipFill>
        <p:spPr>
          <a:xfrm>
            <a:off x="533400" y="1757362"/>
            <a:ext cx="11125200" cy="3343275"/>
          </a:xfrm>
          <a:prstGeom prst="rect">
            <a:avLst/>
          </a:prstGeom>
        </p:spPr>
      </p:pic>
      <p:sp>
        <p:nvSpPr>
          <p:cNvPr id="3" name="Rectangle 2">
            <a:extLst>
              <a:ext uri="{FF2B5EF4-FFF2-40B4-BE49-F238E27FC236}">
                <a16:creationId xmlns:a16="http://schemas.microsoft.com/office/drawing/2014/main" id="{269671D1-FD28-4C24-B9CF-24EAEA915E11}"/>
              </a:ext>
            </a:extLst>
          </p:cNvPr>
          <p:cNvSpPr/>
          <p:nvPr/>
        </p:nvSpPr>
        <p:spPr>
          <a:xfrm>
            <a:off x="0" y="111211"/>
            <a:ext cx="2661691" cy="369332"/>
          </a:xfrm>
          <a:prstGeom prst="rect">
            <a:avLst/>
          </a:prstGeom>
        </p:spPr>
        <p:txBody>
          <a:bodyPr wrap="none">
            <a:spAutoFit/>
          </a:bodyPr>
          <a:lstStyle/>
          <a:p>
            <a:r>
              <a:rPr lang="en-US" b="1" dirty="0"/>
              <a:t>Machine Learning Process</a:t>
            </a:r>
          </a:p>
        </p:txBody>
      </p:sp>
    </p:spTree>
    <p:extLst>
      <p:ext uri="{BB962C8B-B14F-4D97-AF65-F5344CB8AC3E}">
        <p14:creationId xmlns:p14="http://schemas.microsoft.com/office/powerpoint/2010/main" val="636404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27177F-ABE8-4819-95C3-A05A0C0C1CF9}"/>
              </a:ext>
            </a:extLst>
          </p:cNvPr>
          <p:cNvSpPr/>
          <p:nvPr/>
        </p:nvSpPr>
        <p:spPr>
          <a:xfrm>
            <a:off x="304799" y="852614"/>
            <a:ext cx="10322011" cy="646331"/>
          </a:xfrm>
          <a:prstGeom prst="rect">
            <a:avLst/>
          </a:prstGeom>
        </p:spPr>
        <p:txBody>
          <a:bodyPr wrap="square">
            <a:spAutoFit/>
          </a:bodyPr>
          <a:lstStyle/>
          <a:p>
            <a:r>
              <a:rPr lang="en-US" b="1" dirty="0">
                <a:solidFill>
                  <a:srgbClr val="222222"/>
                </a:solidFill>
              </a:rPr>
              <a:t>Data Analysis is the process of systematically applying statistical and/or logical techniques to describe and illustrate, condense and recap, and evaluate data.</a:t>
            </a:r>
            <a:endParaRPr lang="en-US" b="1" dirty="0"/>
          </a:p>
        </p:txBody>
      </p:sp>
      <p:sp>
        <p:nvSpPr>
          <p:cNvPr id="3" name="Rectangle 2">
            <a:extLst>
              <a:ext uri="{FF2B5EF4-FFF2-40B4-BE49-F238E27FC236}">
                <a16:creationId xmlns:a16="http://schemas.microsoft.com/office/drawing/2014/main" id="{EDED8CB9-CD1D-43C0-84B8-1C2919A977E1}"/>
              </a:ext>
            </a:extLst>
          </p:cNvPr>
          <p:cNvSpPr/>
          <p:nvPr/>
        </p:nvSpPr>
        <p:spPr>
          <a:xfrm>
            <a:off x="0" y="204571"/>
            <a:ext cx="2557880" cy="584775"/>
          </a:xfrm>
          <a:prstGeom prst="rect">
            <a:avLst/>
          </a:prstGeom>
        </p:spPr>
        <p:txBody>
          <a:bodyPr wrap="none">
            <a:spAutoFit/>
          </a:bodyPr>
          <a:lstStyle/>
          <a:p>
            <a:r>
              <a:rPr lang="en-US" sz="3200" b="1" dirty="0">
                <a:solidFill>
                  <a:srgbClr val="222222"/>
                </a:solidFill>
              </a:rPr>
              <a:t>Data Analysis </a:t>
            </a:r>
            <a:endParaRPr lang="en-US" sz="3200" dirty="0"/>
          </a:p>
        </p:txBody>
      </p:sp>
      <p:pic>
        <p:nvPicPr>
          <p:cNvPr id="7170" name="Picture 2" descr="Image result for data analysis">
            <a:extLst>
              <a:ext uri="{FF2B5EF4-FFF2-40B4-BE49-F238E27FC236}">
                <a16:creationId xmlns:a16="http://schemas.microsoft.com/office/drawing/2014/main" id="{1F946332-8B19-4F2D-A343-53E3F5517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658619"/>
            <a:ext cx="5993027" cy="4503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5F5850-9743-4AFF-9339-84D4D2A1CCFE}"/>
              </a:ext>
            </a:extLst>
          </p:cNvPr>
          <p:cNvSpPr/>
          <p:nvPr/>
        </p:nvSpPr>
        <p:spPr>
          <a:xfrm>
            <a:off x="6096000" y="1658619"/>
            <a:ext cx="6096000" cy="1631216"/>
          </a:xfrm>
          <a:prstGeom prst="rect">
            <a:avLst/>
          </a:prstGeom>
        </p:spPr>
        <p:txBody>
          <a:bodyPr>
            <a:spAutoFit/>
          </a:bodyPr>
          <a:lstStyle/>
          <a:p>
            <a:r>
              <a:rPr lang="en-US" sz="2000" b="1" dirty="0"/>
              <a:t>Techniques of Data Analysis:</a:t>
            </a:r>
          </a:p>
          <a:p>
            <a:pPr marL="514350" indent="-514350">
              <a:buFont typeface="+mj-lt"/>
              <a:buAutoNum type="arabicPeriod"/>
            </a:pPr>
            <a:r>
              <a:rPr lang="en-US" sz="2000" b="1" dirty="0"/>
              <a:t>Data Mining (Predictive Data Analysis)</a:t>
            </a:r>
          </a:p>
          <a:p>
            <a:pPr marL="514350" indent="-514350">
              <a:buFont typeface="+mj-lt"/>
              <a:buAutoNum type="arabicPeriod"/>
            </a:pPr>
            <a:r>
              <a:rPr lang="en-US" sz="2000" b="1" dirty="0"/>
              <a:t>Business Intelligence (Actionable Business Information)</a:t>
            </a:r>
          </a:p>
          <a:p>
            <a:pPr marL="514350" indent="-514350">
              <a:buFont typeface="+mj-lt"/>
              <a:buAutoNum type="arabicPeriod"/>
            </a:pPr>
            <a:r>
              <a:rPr lang="en-US" sz="2000" b="1" dirty="0"/>
              <a:t>Data Visualization (Representation of Data)</a:t>
            </a:r>
          </a:p>
        </p:txBody>
      </p:sp>
    </p:spTree>
    <p:extLst>
      <p:ext uri="{BB962C8B-B14F-4D97-AF65-F5344CB8AC3E}">
        <p14:creationId xmlns:p14="http://schemas.microsoft.com/office/powerpoint/2010/main" val="3442196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999" y="297016"/>
            <a:ext cx="10981267" cy="6442450"/>
          </a:xfrm>
        </p:spPr>
      </p:pic>
    </p:spTree>
    <p:extLst>
      <p:ext uri="{BB962C8B-B14F-4D97-AF65-F5344CB8AC3E}">
        <p14:creationId xmlns:p14="http://schemas.microsoft.com/office/powerpoint/2010/main" val="4043563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TYPES OF DATA ANALYTICS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05466"/>
            <a:ext cx="10357385" cy="4904849"/>
          </a:xfrm>
        </p:spPr>
      </p:pic>
    </p:spTree>
    <p:extLst>
      <p:ext uri="{BB962C8B-B14F-4D97-AF65-F5344CB8AC3E}">
        <p14:creationId xmlns:p14="http://schemas.microsoft.com/office/powerpoint/2010/main" val="3639172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A2C8D-D85E-492E-86EF-F2278A8FB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499" y="123746"/>
            <a:ext cx="2963742" cy="2968461"/>
          </a:xfrm>
          <a:prstGeom prst="ellipse">
            <a:avLst/>
          </a:prstGeom>
        </p:spPr>
      </p:pic>
      <p:grpSp>
        <p:nvGrpSpPr>
          <p:cNvPr id="5" name="Group 4">
            <a:extLst>
              <a:ext uri="{FF2B5EF4-FFF2-40B4-BE49-F238E27FC236}">
                <a16:creationId xmlns:a16="http://schemas.microsoft.com/office/drawing/2014/main" id="{A0D0B165-95F8-4D9C-8B49-58E6487E4207}"/>
              </a:ext>
            </a:extLst>
          </p:cNvPr>
          <p:cNvGrpSpPr/>
          <p:nvPr/>
        </p:nvGrpSpPr>
        <p:grpSpPr>
          <a:xfrm>
            <a:off x="2683796" y="3141172"/>
            <a:ext cx="6583680" cy="1622045"/>
            <a:chOff x="2878102" y="3769339"/>
            <a:chExt cx="6583680" cy="1622045"/>
          </a:xfrm>
        </p:grpSpPr>
        <p:sp>
          <p:nvSpPr>
            <p:cNvPr id="6" name="TextBox 5">
              <a:extLst>
                <a:ext uri="{FF2B5EF4-FFF2-40B4-BE49-F238E27FC236}">
                  <a16:creationId xmlns:a16="http://schemas.microsoft.com/office/drawing/2014/main" id="{E6847D38-63AF-4CB0-A70B-B36536A76EF9}"/>
                </a:ext>
              </a:extLst>
            </p:cNvPr>
            <p:cNvSpPr txBox="1"/>
            <p:nvPr/>
          </p:nvSpPr>
          <p:spPr>
            <a:xfrm>
              <a:off x="4086536" y="3769339"/>
              <a:ext cx="4045435" cy="584775"/>
            </a:xfrm>
            <a:prstGeom prst="rect">
              <a:avLst/>
            </a:prstGeom>
            <a:noFill/>
          </p:spPr>
          <p:txBody>
            <a:bodyPr wrap="square" rtlCol="0">
              <a:spAutoFit/>
            </a:bodyPr>
            <a:lstStyle/>
            <a:p>
              <a:pPr algn="ctr"/>
              <a:r>
                <a:rPr lang="en-US" sz="3200" b="1" dirty="0">
                  <a:solidFill>
                    <a:srgbClr val="03A1A4"/>
                  </a:solidFill>
                  <a:latin typeface="Tw Cen MT" panose="020B0602020104020603" pitchFamily="34" charset="0"/>
                </a:rPr>
                <a:t>ADESIJI BLESSING</a:t>
              </a:r>
            </a:p>
          </p:txBody>
        </p:sp>
        <p:sp>
          <p:nvSpPr>
            <p:cNvPr id="7" name="TextBox 6">
              <a:extLst>
                <a:ext uri="{FF2B5EF4-FFF2-40B4-BE49-F238E27FC236}">
                  <a16:creationId xmlns:a16="http://schemas.microsoft.com/office/drawing/2014/main" id="{D6B06656-C637-4F4D-A12A-6DD089DF5772}"/>
                </a:ext>
              </a:extLst>
            </p:cNvPr>
            <p:cNvSpPr txBox="1"/>
            <p:nvPr/>
          </p:nvSpPr>
          <p:spPr>
            <a:xfrm>
              <a:off x="4868805" y="4317295"/>
              <a:ext cx="2644771" cy="461665"/>
            </a:xfrm>
            <a:prstGeom prst="rect">
              <a:avLst/>
            </a:prstGeom>
            <a:noFill/>
          </p:spPr>
          <p:txBody>
            <a:bodyPr wrap="square" rtlCol="0">
              <a:spAutoFit/>
            </a:bodyPr>
            <a:lstStyle/>
            <a:p>
              <a:pPr algn="ctr"/>
              <a:r>
                <a:rPr lang="en-US" sz="2400" b="1" dirty="0">
                  <a:solidFill>
                    <a:schemeClr val="bg1">
                      <a:lumMod val="50000"/>
                    </a:schemeClr>
                  </a:solidFill>
                  <a:latin typeface="Tw Cen MT" panose="020B0602020104020603" pitchFamily="34" charset="0"/>
                </a:rPr>
                <a:t>TUTOR</a:t>
              </a:r>
            </a:p>
          </p:txBody>
        </p:sp>
        <p:sp>
          <p:nvSpPr>
            <p:cNvPr id="8" name="TextBox 7">
              <a:extLst>
                <a:ext uri="{FF2B5EF4-FFF2-40B4-BE49-F238E27FC236}">
                  <a16:creationId xmlns:a16="http://schemas.microsoft.com/office/drawing/2014/main" id="{F43BAE61-8FD5-4C30-BCBC-4CE4BEBD027A}"/>
                </a:ext>
              </a:extLst>
            </p:cNvPr>
            <p:cNvSpPr txBox="1"/>
            <p:nvPr/>
          </p:nvSpPr>
          <p:spPr>
            <a:xfrm>
              <a:off x="2878102" y="4745053"/>
              <a:ext cx="6583680" cy="646331"/>
            </a:xfrm>
            <a:prstGeom prst="rect">
              <a:avLst/>
            </a:prstGeom>
            <a:noFill/>
          </p:spPr>
          <p:txBody>
            <a:bodyPr wrap="square" rtlCol="0">
              <a:spAutoFit/>
            </a:bodyPr>
            <a:lstStyle/>
            <a:p>
              <a:pPr algn="ctr"/>
              <a:r>
                <a:rPr lang="en-US" b="1" dirty="0">
                  <a:solidFill>
                    <a:schemeClr val="bg2">
                      <a:lumMod val="10000"/>
                    </a:schemeClr>
                  </a:solidFill>
                  <a:latin typeface="Tw Cen MT" panose="020B0602020104020603" pitchFamily="34" charset="0"/>
                </a:rPr>
                <a:t>DATA ENTHUSIAST</a:t>
              </a:r>
            </a:p>
            <a:p>
              <a:pPr algn="ctr"/>
              <a:r>
                <a:rPr lang="en-US" b="1" dirty="0">
                  <a:solidFill>
                    <a:schemeClr val="bg2">
                      <a:lumMod val="10000"/>
                    </a:schemeClr>
                  </a:solidFill>
                  <a:latin typeface="Tw Cen MT" panose="020B0602020104020603" pitchFamily="34" charset="0"/>
                </a:rPr>
                <a:t>PETROLEUM ENGINEERING GRADUATE, UNIVERSITY OF IBADAN</a:t>
              </a:r>
            </a:p>
          </p:txBody>
        </p:sp>
      </p:grpSp>
      <p:sp>
        <p:nvSpPr>
          <p:cNvPr id="9" name="TextBox 8">
            <a:extLst>
              <a:ext uri="{FF2B5EF4-FFF2-40B4-BE49-F238E27FC236}">
                <a16:creationId xmlns:a16="http://schemas.microsoft.com/office/drawing/2014/main" id="{066CC4A9-66FB-4391-BE2C-19ADE1FCFC3A}"/>
              </a:ext>
            </a:extLst>
          </p:cNvPr>
          <p:cNvSpPr txBox="1"/>
          <p:nvPr/>
        </p:nvSpPr>
        <p:spPr>
          <a:xfrm>
            <a:off x="2705044" y="4838936"/>
            <a:ext cx="6583680" cy="1754325"/>
          </a:xfrm>
          <a:prstGeom prst="rect">
            <a:avLst/>
          </a:prstGeom>
          <a:noFill/>
        </p:spPr>
        <p:txBody>
          <a:bodyPr wrap="square" rtlCol="0">
            <a:spAutoFit/>
          </a:bodyPr>
          <a:lstStyle/>
          <a:p>
            <a:pPr algn="ctr"/>
            <a:r>
              <a:rPr lang="en-US" b="1" dirty="0">
                <a:solidFill>
                  <a:schemeClr val="bg2">
                    <a:lumMod val="10000"/>
                  </a:schemeClr>
                </a:solidFill>
                <a:latin typeface="Tw Cen MT" panose="020B0602020104020603" pitchFamily="34" charset="0"/>
              </a:rPr>
              <a:t>Email: </a:t>
            </a:r>
            <a:r>
              <a:rPr lang="en-US" b="1" dirty="0">
                <a:solidFill>
                  <a:schemeClr val="bg2">
                    <a:lumMod val="10000"/>
                  </a:schemeClr>
                </a:solidFill>
                <a:latin typeface="Tw Cen MT" panose="020B0602020104020603" pitchFamily="34" charset="0"/>
                <a:hlinkClick r:id="rId3"/>
              </a:rPr>
              <a:t>blessingadesiji96@gmail.com</a:t>
            </a:r>
            <a:endParaRPr lang="en-US" b="1" dirty="0">
              <a:solidFill>
                <a:schemeClr val="bg2">
                  <a:lumMod val="10000"/>
                </a:schemeClr>
              </a:solidFill>
              <a:latin typeface="Tw Cen MT" panose="020B0602020104020603" pitchFamily="34" charset="0"/>
            </a:endParaRPr>
          </a:p>
          <a:p>
            <a:pPr algn="ctr"/>
            <a:r>
              <a:rPr lang="en-US" b="1" dirty="0">
                <a:solidFill>
                  <a:schemeClr val="bg2">
                    <a:lumMod val="10000"/>
                  </a:schemeClr>
                </a:solidFill>
                <a:latin typeface="Tw Cen MT" panose="020B0602020104020603" pitchFamily="34" charset="0"/>
              </a:rPr>
              <a:t>Twitter: AdesijiBlessing</a:t>
            </a:r>
          </a:p>
          <a:p>
            <a:pPr algn="ctr"/>
            <a:r>
              <a:rPr lang="en-US" b="1" dirty="0">
                <a:solidFill>
                  <a:schemeClr val="bg2">
                    <a:lumMod val="10000"/>
                  </a:schemeClr>
                </a:solidFill>
                <a:latin typeface="Tw Cen MT" panose="020B0602020104020603" pitchFamily="34" charset="0"/>
              </a:rPr>
              <a:t>Linkedln: Adesiji Blessing</a:t>
            </a:r>
          </a:p>
          <a:p>
            <a:pPr algn="ctr"/>
            <a:r>
              <a:rPr lang="en-US" b="1" dirty="0">
                <a:solidFill>
                  <a:schemeClr val="bg2">
                    <a:lumMod val="10000"/>
                  </a:schemeClr>
                </a:solidFill>
                <a:latin typeface="Tw Cen MT" panose="020B0602020104020603" pitchFamily="34" charset="0"/>
              </a:rPr>
              <a:t>Instagram: bleso_a</a:t>
            </a:r>
          </a:p>
          <a:p>
            <a:pPr algn="ctr"/>
            <a:r>
              <a:rPr lang="en-US" b="1" dirty="0">
                <a:solidFill>
                  <a:schemeClr val="bg2">
                    <a:lumMod val="10000"/>
                  </a:schemeClr>
                </a:solidFill>
                <a:latin typeface="Tw Cen MT" panose="020B0602020104020603" pitchFamily="34" charset="0"/>
              </a:rPr>
              <a:t>Kaggle: </a:t>
            </a:r>
            <a:r>
              <a:rPr lang="en-US" dirty="0">
                <a:hlinkClick r:id="rId4"/>
              </a:rPr>
              <a:t>kaggle.com/abtoye</a:t>
            </a:r>
            <a:endParaRPr lang="en-US" dirty="0"/>
          </a:p>
          <a:p>
            <a:pPr algn="ctr"/>
            <a:r>
              <a:rPr lang="en-US" b="1" dirty="0">
                <a:solidFill>
                  <a:schemeClr val="bg2">
                    <a:lumMod val="10000"/>
                  </a:schemeClr>
                </a:solidFill>
                <a:latin typeface="Tw Cen MT" panose="020B0602020104020603" pitchFamily="34" charset="0"/>
              </a:rPr>
              <a:t>Zindi: </a:t>
            </a:r>
            <a:r>
              <a:rPr lang="en-US" dirty="0">
                <a:hlinkClick r:id="rId5"/>
              </a:rPr>
              <a:t>https://zindi.africa/users/AdesijiBlessing_DSN</a:t>
            </a:r>
            <a:endParaRPr lang="en-US" b="1" dirty="0">
              <a:solidFill>
                <a:schemeClr val="bg2">
                  <a:lumMod val="10000"/>
                </a:schemeClr>
              </a:solidFill>
              <a:latin typeface="Tw Cen MT" panose="020B0602020104020603" pitchFamily="34" charset="0"/>
            </a:endParaRPr>
          </a:p>
        </p:txBody>
      </p:sp>
    </p:spTree>
    <p:extLst>
      <p:ext uri="{BB962C8B-B14F-4D97-AF65-F5344CB8AC3E}">
        <p14:creationId xmlns:p14="http://schemas.microsoft.com/office/powerpoint/2010/main" val="624488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3375" y="322263"/>
            <a:ext cx="11858625" cy="661987"/>
          </a:xfrm>
          <a:prstGeom prst="rect">
            <a:avLst/>
          </a:prstGeom>
        </p:spPr>
        <p:txBody>
          <a:bodyPr/>
          <a:lstStyle/>
          <a:p>
            <a:r>
              <a:rPr lang="en-IN" sz="3600" b="1" dirty="0">
                <a:latin typeface="Arial Narrow" panose="020B0606020202030204" pitchFamily="34" charset="0"/>
              </a:rPr>
              <a:t>Overview</a:t>
            </a:r>
          </a:p>
        </p:txBody>
      </p:sp>
      <p:grpSp>
        <p:nvGrpSpPr>
          <p:cNvPr id="3" name="Group 2"/>
          <p:cNvGrpSpPr/>
          <p:nvPr/>
        </p:nvGrpSpPr>
        <p:grpSpPr>
          <a:xfrm>
            <a:off x="945236" y="1608167"/>
            <a:ext cx="11056865" cy="4510687"/>
            <a:chOff x="506034" y="2130449"/>
            <a:chExt cx="11056865" cy="4510687"/>
          </a:xfrm>
        </p:grpSpPr>
        <p:sp>
          <p:nvSpPr>
            <p:cNvPr id="48" name="Rectangle 47"/>
            <p:cNvSpPr/>
            <p:nvPr/>
          </p:nvSpPr>
          <p:spPr>
            <a:xfrm>
              <a:off x="506034" y="2632662"/>
              <a:ext cx="211737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Introduction to Machine Learning Part 1</a:t>
              </a:r>
            </a:p>
          </p:txBody>
        </p:sp>
        <p:sp>
          <p:nvSpPr>
            <p:cNvPr id="49" name="Rectangle 48"/>
            <p:cNvSpPr/>
            <p:nvPr/>
          </p:nvSpPr>
          <p:spPr>
            <a:xfrm>
              <a:off x="541287" y="4825912"/>
              <a:ext cx="215367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Introduction to Machine Learning Part 2</a:t>
              </a:r>
            </a:p>
          </p:txBody>
        </p:sp>
        <p:sp>
          <p:nvSpPr>
            <p:cNvPr id="50" name="Rectangle 49"/>
            <p:cNvSpPr/>
            <p:nvPr/>
          </p:nvSpPr>
          <p:spPr>
            <a:xfrm>
              <a:off x="4448985" y="2130449"/>
              <a:ext cx="2641455"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Introduction to Regression Analysis</a:t>
              </a:r>
              <a:endParaRPr lang="en-IN" altLang="en-US" sz="2000" b="1" dirty="0">
                <a:latin typeface="Arial Narrow" panose="020B0606020202030204" pitchFamily="34" charset="0"/>
              </a:endParaRPr>
            </a:p>
          </p:txBody>
        </p:sp>
        <p:sp>
          <p:nvSpPr>
            <p:cNvPr id="51" name="Rectangle 50"/>
            <p:cNvSpPr/>
            <p:nvPr/>
          </p:nvSpPr>
          <p:spPr>
            <a:xfrm>
              <a:off x="5482589" y="5317697"/>
              <a:ext cx="219282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Assumptions of Regression and Tree-based Regression Model</a:t>
              </a:r>
            </a:p>
          </p:txBody>
        </p:sp>
        <p:sp>
          <p:nvSpPr>
            <p:cNvPr id="52" name="Rectangle 51"/>
            <p:cNvSpPr/>
            <p:nvPr/>
          </p:nvSpPr>
          <p:spPr>
            <a:xfrm>
              <a:off x="8675187" y="2632662"/>
              <a:ext cx="2887712"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t>Regression and Classification Comparison</a:t>
              </a:r>
              <a:endParaRPr lang="en-IN" altLang="en-US" sz="2000" b="1" dirty="0">
                <a:latin typeface="Arial Narrow" panose="020B0606020202030204" pitchFamily="34" charset="0"/>
              </a:endParaRPr>
            </a:p>
          </p:txBody>
        </p:sp>
        <p:grpSp>
          <p:nvGrpSpPr>
            <p:cNvPr id="58" name="Group 57"/>
            <p:cNvGrpSpPr/>
            <p:nvPr/>
          </p:nvGrpSpPr>
          <p:grpSpPr>
            <a:xfrm flipH="1">
              <a:off x="7296285" y="2860243"/>
              <a:ext cx="1468824" cy="668181"/>
              <a:chOff x="1640114" y="1683657"/>
              <a:chExt cx="1934258" cy="808499"/>
            </a:xfrm>
          </p:grpSpPr>
          <p:cxnSp>
            <p:nvCxnSpPr>
              <p:cNvPr id="85" name="Straight Connector 84"/>
              <p:cNvCxnSpPr/>
              <p:nvPr/>
            </p:nvCxnSpPr>
            <p:spPr>
              <a:xfrm>
                <a:off x="3574372" y="1683657"/>
                <a:ext cx="0" cy="80849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1640114" y="1683657"/>
                <a:ext cx="1934258"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9" name="Oval 58"/>
            <p:cNvSpPr/>
            <p:nvPr/>
          </p:nvSpPr>
          <p:spPr>
            <a:xfrm flipH="1">
              <a:off x="8665751" y="2810563"/>
              <a:ext cx="99359" cy="99359"/>
            </a:xfrm>
            <a:prstGeom prst="ellipse">
              <a:avLst/>
            </a:prstGeom>
            <a:solidFill>
              <a:srgbClr val="66AD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60" name="Straight Connector 59"/>
            <p:cNvCxnSpPr/>
            <p:nvPr/>
          </p:nvCxnSpPr>
          <p:spPr>
            <a:xfrm rot="10800000">
              <a:off x="6488214" y="4570090"/>
              <a:ext cx="0" cy="76365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rot="10800000">
              <a:off x="6440865" y="5317697"/>
              <a:ext cx="99359" cy="99359"/>
            </a:xfrm>
            <a:prstGeom prst="ellipse">
              <a:avLst/>
            </a:prstGeom>
            <a:solidFill>
              <a:srgbClr val="D432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62" name="Straight Connector 61"/>
            <p:cNvCxnSpPr/>
            <p:nvPr/>
          </p:nvCxnSpPr>
          <p:spPr>
            <a:xfrm>
              <a:off x="5728160" y="2860242"/>
              <a:ext cx="0" cy="76365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5676151" y="2776931"/>
              <a:ext cx="99359" cy="99359"/>
            </a:xfrm>
            <a:prstGeom prst="ellipse">
              <a:avLst/>
            </a:prstGeom>
            <a:solidFill>
              <a:srgbClr val="66AD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64" name="Group 63"/>
            <p:cNvGrpSpPr/>
            <p:nvPr/>
          </p:nvGrpSpPr>
          <p:grpSpPr>
            <a:xfrm flipV="1">
              <a:off x="2599037" y="4699195"/>
              <a:ext cx="2325068" cy="668181"/>
              <a:chOff x="1640114" y="1683657"/>
              <a:chExt cx="1934258" cy="808499"/>
            </a:xfrm>
          </p:grpSpPr>
          <p:cxnSp>
            <p:nvCxnSpPr>
              <p:cNvPr id="83" name="Straight Connector 82"/>
              <p:cNvCxnSpPr/>
              <p:nvPr/>
            </p:nvCxnSpPr>
            <p:spPr>
              <a:xfrm>
                <a:off x="3574372" y="1683657"/>
                <a:ext cx="0" cy="80849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1640114" y="1683657"/>
                <a:ext cx="1934258"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5" name="Oval 64"/>
            <p:cNvSpPr/>
            <p:nvPr/>
          </p:nvSpPr>
          <p:spPr>
            <a:xfrm flipV="1">
              <a:off x="2527379" y="5308711"/>
              <a:ext cx="99359" cy="99359"/>
            </a:xfrm>
            <a:prstGeom prst="ellipse">
              <a:avLst/>
            </a:prstGeom>
            <a:solidFill>
              <a:srgbClr val="D4328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66" name="Group 65"/>
            <p:cNvGrpSpPr/>
            <p:nvPr/>
          </p:nvGrpSpPr>
          <p:grpSpPr>
            <a:xfrm>
              <a:off x="2599037" y="2860243"/>
              <a:ext cx="1545142" cy="668181"/>
              <a:chOff x="1640114" y="1683657"/>
              <a:chExt cx="1934258" cy="808499"/>
            </a:xfrm>
          </p:grpSpPr>
          <p:cxnSp>
            <p:nvCxnSpPr>
              <p:cNvPr id="81" name="Straight Connector 80"/>
              <p:cNvCxnSpPr/>
              <p:nvPr/>
            </p:nvCxnSpPr>
            <p:spPr>
              <a:xfrm>
                <a:off x="3574372" y="1683657"/>
                <a:ext cx="0" cy="808499"/>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640114" y="1683657"/>
                <a:ext cx="1934258"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7" name="Oval 66"/>
            <p:cNvSpPr/>
            <p:nvPr/>
          </p:nvSpPr>
          <p:spPr>
            <a:xfrm>
              <a:off x="2527379" y="2810563"/>
              <a:ext cx="99359" cy="99359"/>
            </a:xfrm>
            <a:prstGeom prst="ellipse">
              <a:avLst/>
            </a:prstGeom>
            <a:solidFill>
              <a:srgbClr val="66AD2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68" name="Group 67"/>
            <p:cNvGrpSpPr/>
            <p:nvPr/>
          </p:nvGrpSpPr>
          <p:grpSpPr>
            <a:xfrm>
              <a:off x="3723710" y="3384103"/>
              <a:ext cx="4035938" cy="1448150"/>
              <a:chOff x="2142503" y="2206508"/>
              <a:chExt cx="6499922" cy="2332261"/>
            </a:xfrm>
          </p:grpSpPr>
          <p:sp>
            <p:nvSpPr>
              <p:cNvPr id="75" name="Rounded Rectangle 74"/>
              <p:cNvSpPr/>
              <p:nvPr/>
            </p:nvSpPr>
            <p:spPr>
              <a:xfrm rot="2700000">
                <a:off x="2142503" y="2206508"/>
                <a:ext cx="1405407" cy="1405407"/>
              </a:xfrm>
              <a:prstGeom prst="roundRect">
                <a:avLst>
                  <a:gd name="adj" fmla="val 6029"/>
                </a:avLst>
              </a:prstGeom>
              <a:solidFill>
                <a:srgbClr val="66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76" name="Rounded Rectangle 75"/>
              <p:cNvSpPr/>
              <p:nvPr/>
            </p:nvSpPr>
            <p:spPr>
              <a:xfrm rot="2700000">
                <a:off x="3390731" y="3133362"/>
                <a:ext cx="1405407" cy="1405407"/>
              </a:xfrm>
              <a:prstGeom prst="roundRect">
                <a:avLst>
                  <a:gd name="adj" fmla="val 6029"/>
                </a:avLst>
              </a:prstGeom>
              <a:solidFill>
                <a:srgbClr val="D4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77" name="Rounded Rectangle 76"/>
              <p:cNvSpPr/>
              <p:nvPr/>
            </p:nvSpPr>
            <p:spPr>
              <a:xfrm rot="2700000">
                <a:off x="4667989" y="2206508"/>
                <a:ext cx="1405407" cy="1405407"/>
              </a:xfrm>
              <a:prstGeom prst="roundRect">
                <a:avLst>
                  <a:gd name="adj" fmla="val 6029"/>
                </a:avLst>
              </a:prstGeom>
              <a:solidFill>
                <a:srgbClr val="66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78" name="Rounded Rectangle 77"/>
              <p:cNvSpPr/>
              <p:nvPr/>
            </p:nvSpPr>
            <p:spPr>
              <a:xfrm rot="2700000">
                <a:off x="5916217" y="3133362"/>
                <a:ext cx="1405407" cy="1405407"/>
              </a:xfrm>
              <a:prstGeom prst="roundRect">
                <a:avLst>
                  <a:gd name="adj" fmla="val 6029"/>
                </a:avLst>
              </a:prstGeom>
              <a:solidFill>
                <a:srgbClr val="D4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79" name="Rounded Rectangle 78"/>
              <p:cNvSpPr/>
              <p:nvPr/>
            </p:nvSpPr>
            <p:spPr>
              <a:xfrm rot="2700000">
                <a:off x="7237018" y="2206509"/>
                <a:ext cx="1405407" cy="1405407"/>
              </a:xfrm>
              <a:prstGeom prst="roundRect">
                <a:avLst>
                  <a:gd name="adj" fmla="val 6029"/>
                </a:avLst>
              </a:prstGeom>
              <a:solidFill>
                <a:srgbClr val="66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sp>
          <p:nvSpPr>
            <p:cNvPr id="69" name="Rectangle 68"/>
            <p:cNvSpPr/>
            <p:nvPr/>
          </p:nvSpPr>
          <p:spPr>
            <a:xfrm>
              <a:off x="3903487" y="3606125"/>
              <a:ext cx="49506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2000" dirty="0">
                  <a:solidFill>
                    <a:schemeClr val="bg1"/>
                  </a:solidFill>
                  <a:latin typeface="Arial Narrow" panose="020B0606020202030204" pitchFamily="34" charset="0"/>
                </a:rPr>
                <a:t>01</a:t>
              </a:r>
            </a:p>
          </p:txBody>
        </p:sp>
        <p:sp>
          <p:nvSpPr>
            <p:cNvPr id="70" name="Rectangle 69"/>
            <p:cNvSpPr/>
            <p:nvPr/>
          </p:nvSpPr>
          <p:spPr>
            <a:xfrm>
              <a:off x="5490240" y="3606125"/>
              <a:ext cx="49506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2000" dirty="0">
                  <a:solidFill>
                    <a:schemeClr val="bg1"/>
                  </a:solidFill>
                  <a:latin typeface="Arial Narrow" panose="020B0606020202030204" pitchFamily="34" charset="0"/>
                </a:rPr>
                <a:t>03</a:t>
              </a:r>
            </a:p>
          </p:txBody>
        </p:sp>
        <p:sp>
          <p:nvSpPr>
            <p:cNvPr id="71" name="Rectangle 70"/>
            <p:cNvSpPr/>
            <p:nvPr/>
          </p:nvSpPr>
          <p:spPr>
            <a:xfrm>
              <a:off x="7090440" y="3606125"/>
              <a:ext cx="49506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2000" dirty="0">
                  <a:solidFill>
                    <a:schemeClr val="bg1"/>
                  </a:solidFill>
                  <a:latin typeface="Arial Narrow" panose="020B0606020202030204" pitchFamily="34" charset="0"/>
                </a:rPr>
                <a:t>05</a:t>
              </a:r>
            </a:p>
          </p:txBody>
        </p:sp>
        <p:sp>
          <p:nvSpPr>
            <p:cNvPr id="72" name="Rectangle 71"/>
            <p:cNvSpPr/>
            <p:nvPr/>
          </p:nvSpPr>
          <p:spPr>
            <a:xfrm>
              <a:off x="4669547" y="4183033"/>
              <a:ext cx="49506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2000" dirty="0">
                  <a:solidFill>
                    <a:schemeClr val="bg1"/>
                  </a:solidFill>
                  <a:latin typeface="Arial Narrow" panose="020B0606020202030204" pitchFamily="34" charset="0"/>
                </a:rPr>
                <a:t>02</a:t>
              </a:r>
            </a:p>
          </p:txBody>
        </p:sp>
        <p:sp>
          <p:nvSpPr>
            <p:cNvPr id="73" name="Rectangle 72"/>
            <p:cNvSpPr/>
            <p:nvPr/>
          </p:nvSpPr>
          <p:spPr>
            <a:xfrm>
              <a:off x="6269747" y="4183033"/>
              <a:ext cx="49506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2000" dirty="0">
                  <a:solidFill>
                    <a:schemeClr val="bg1"/>
                  </a:solidFill>
                  <a:latin typeface="Arial Narrow" panose="020B0606020202030204" pitchFamily="34" charset="0"/>
                </a:rPr>
                <a:t>04</a:t>
              </a:r>
            </a:p>
          </p:txBody>
        </p:sp>
        <p:sp>
          <p:nvSpPr>
            <p:cNvPr id="74" name="Rectangle 73"/>
            <p:cNvSpPr/>
            <p:nvPr/>
          </p:nvSpPr>
          <p:spPr>
            <a:xfrm>
              <a:off x="7843053" y="4183033"/>
              <a:ext cx="49506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2000" dirty="0">
                  <a:solidFill>
                    <a:schemeClr val="bg1"/>
                  </a:solidFill>
                  <a:latin typeface="Arial Narrow" panose="020B0606020202030204" pitchFamily="34" charset="0"/>
                </a:rPr>
                <a:t>06</a:t>
              </a:r>
            </a:p>
          </p:txBody>
        </p:sp>
      </p:grpSp>
      <p:sp>
        <p:nvSpPr>
          <p:cNvPr id="45" name="Rectangle 44">
            <a:extLst>
              <a:ext uri="{FF2B5EF4-FFF2-40B4-BE49-F238E27FC236}">
                <a16:creationId xmlns:a16="http://schemas.microsoft.com/office/drawing/2014/main" id="{2A21C6C2-2693-4B52-B7C8-FE5FB96304FF}"/>
              </a:ext>
            </a:extLst>
          </p:cNvPr>
          <p:cNvSpPr/>
          <p:nvPr/>
        </p:nvSpPr>
        <p:spPr>
          <a:xfrm>
            <a:off x="8697874" y="6118854"/>
            <a:ext cx="3494126" cy="726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47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CABE72-2677-4FBA-9AEF-2D14D085D610}"/>
              </a:ext>
            </a:extLst>
          </p:cNvPr>
          <p:cNvSpPr txBox="1"/>
          <p:nvPr/>
        </p:nvSpPr>
        <p:spPr>
          <a:xfrm>
            <a:off x="1917895" y="140676"/>
            <a:ext cx="8356210" cy="584775"/>
          </a:xfrm>
          <a:prstGeom prst="rect">
            <a:avLst/>
          </a:prstGeom>
          <a:noFill/>
        </p:spPr>
        <p:txBody>
          <a:bodyPr wrap="square" rtlCol="0">
            <a:spAutoFit/>
          </a:bodyPr>
          <a:lstStyle/>
          <a:p>
            <a:r>
              <a:rPr lang="en-US" sz="3200" b="1" dirty="0"/>
              <a:t>Day 1 - Introduction to Machine Learning Part 1</a:t>
            </a:r>
          </a:p>
        </p:txBody>
      </p:sp>
      <p:sp>
        <p:nvSpPr>
          <p:cNvPr id="3" name="TextBox 2">
            <a:extLst>
              <a:ext uri="{FF2B5EF4-FFF2-40B4-BE49-F238E27FC236}">
                <a16:creationId xmlns:a16="http://schemas.microsoft.com/office/drawing/2014/main" id="{8FCC7237-21AC-45E9-9AD4-E863C78B4187}"/>
              </a:ext>
            </a:extLst>
          </p:cNvPr>
          <p:cNvSpPr txBox="1"/>
          <p:nvPr/>
        </p:nvSpPr>
        <p:spPr>
          <a:xfrm>
            <a:off x="281354" y="1237957"/>
            <a:ext cx="11718388" cy="416146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3600" b="1" dirty="0"/>
              <a:t>What is Machine Learning? </a:t>
            </a:r>
          </a:p>
          <a:p>
            <a:pPr marL="457200" indent="-457200">
              <a:lnSpc>
                <a:spcPct val="150000"/>
              </a:lnSpc>
              <a:buFont typeface="Wingdings" panose="05000000000000000000" pitchFamily="2" charset="2"/>
              <a:buChar char="§"/>
            </a:pPr>
            <a:r>
              <a:rPr lang="en-US" sz="3600" b="1" dirty="0"/>
              <a:t>But What does it does actually or why do we need ML or AI?</a:t>
            </a:r>
          </a:p>
          <a:p>
            <a:pPr marL="457200" indent="-457200">
              <a:lnSpc>
                <a:spcPct val="150000"/>
              </a:lnSpc>
              <a:buFont typeface="Wingdings" panose="05000000000000000000" pitchFamily="2" charset="2"/>
              <a:buChar char="§"/>
            </a:pPr>
            <a:r>
              <a:rPr lang="en-US" sz="3600" b="1" dirty="0"/>
              <a:t>Types of Machine Learning Algorithms</a:t>
            </a:r>
          </a:p>
          <a:p>
            <a:pPr marL="457200" indent="-457200">
              <a:lnSpc>
                <a:spcPct val="150000"/>
              </a:lnSpc>
              <a:buFont typeface="Wingdings" panose="05000000000000000000" pitchFamily="2" charset="2"/>
              <a:buChar char="§"/>
            </a:pPr>
            <a:r>
              <a:rPr lang="en-US" sz="3600" b="1" dirty="0"/>
              <a:t>Jupyter Notebooks</a:t>
            </a:r>
          </a:p>
        </p:txBody>
      </p:sp>
    </p:spTree>
    <p:extLst>
      <p:ext uri="{BB962C8B-B14F-4D97-AF65-F5344CB8AC3E}">
        <p14:creationId xmlns:p14="http://schemas.microsoft.com/office/powerpoint/2010/main" val="3406254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1D7317-7CCA-49A1-860D-E197B9E092DE}"/>
              </a:ext>
            </a:extLst>
          </p:cNvPr>
          <p:cNvSpPr/>
          <p:nvPr/>
        </p:nvSpPr>
        <p:spPr>
          <a:xfrm>
            <a:off x="200690" y="132089"/>
            <a:ext cx="3711593" cy="589072"/>
          </a:xfrm>
          <a:prstGeom prst="rect">
            <a:avLst/>
          </a:prstGeom>
        </p:spPr>
        <p:txBody>
          <a:bodyPr wrap="none">
            <a:spAutoFit/>
          </a:bodyPr>
          <a:lstStyle/>
          <a:p>
            <a:pPr>
              <a:lnSpc>
                <a:spcPct val="150000"/>
              </a:lnSpc>
            </a:pPr>
            <a:r>
              <a:rPr lang="en-US" sz="2400" b="1" dirty="0"/>
              <a:t>What is Machine Learning? </a:t>
            </a:r>
          </a:p>
        </p:txBody>
      </p:sp>
      <p:sp>
        <p:nvSpPr>
          <p:cNvPr id="3" name="Rectangle 2">
            <a:extLst>
              <a:ext uri="{FF2B5EF4-FFF2-40B4-BE49-F238E27FC236}">
                <a16:creationId xmlns:a16="http://schemas.microsoft.com/office/drawing/2014/main" id="{85476AE2-3719-41ED-AF0E-B2FED7DE4750}"/>
              </a:ext>
            </a:extLst>
          </p:cNvPr>
          <p:cNvSpPr/>
          <p:nvPr/>
        </p:nvSpPr>
        <p:spPr>
          <a:xfrm>
            <a:off x="6594201" y="4578329"/>
            <a:ext cx="5739713" cy="2523768"/>
          </a:xfrm>
          <a:prstGeom prst="rect">
            <a:avLst/>
          </a:prstGeom>
        </p:spPr>
        <p:txBody>
          <a:bodyPr wrap="square">
            <a:spAutoFit/>
          </a:bodyPr>
          <a:lstStyle/>
          <a:p>
            <a:pPr marL="285750" indent="-285750">
              <a:buFont typeface="Wingdings" panose="05000000000000000000" pitchFamily="2" charset="2"/>
              <a:buChar char="§"/>
            </a:pPr>
            <a:r>
              <a:rPr lang="en-US" sz="2400" b="1" dirty="0">
                <a:solidFill>
                  <a:srgbClr val="000000"/>
                </a:solidFill>
              </a:rPr>
              <a:t>It’s not like that, Machine learning or ML and Artificial Intelligence or AI are the same. There are a lot of differences as well a lot of similarities. Alternatively, we can also say that, Machine learning is a component of AI. </a:t>
            </a:r>
            <a:endParaRPr lang="en-US" sz="2400" b="1" dirty="0"/>
          </a:p>
          <a:p>
            <a:endParaRPr lang="en-US" sz="1400" b="1" dirty="0"/>
          </a:p>
        </p:txBody>
      </p:sp>
      <p:pic>
        <p:nvPicPr>
          <p:cNvPr id="1026" name="Picture 2" descr="Image result for machine learning">
            <a:extLst>
              <a:ext uri="{FF2B5EF4-FFF2-40B4-BE49-F238E27FC236}">
                <a16:creationId xmlns:a16="http://schemas.microsoft.com/office/drawing/2014/main" id="{B856802E-9E16-45CB-82A4-BB02B1B99D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80" r="14035"/>
          <a:stretch/>
        </p:blipFill>
        <p:spPr bwMode="auto">
          <a:xfrm>
            <a:off x="37070" y="917631"/>
            <a:ext cx="3711593" cy="2686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A6FE5B7-E697-4FD7-91C9-27513535CD85}"/>
              </a:ext>
            </a:extLst>
          </p:cNvPr>
          <p:cNvSpPr/>
          <p:nvPr/>
        </p:nvSpPr>
        <p:spPr>
          <a:xfrm>
            <a:off x="-43205" y="3701472"/>
            <a:ext cx="6904445" cy="2677656"/>
          </a:xfrm>
          <a:prstGeom prst="rect">
            <a:avLst/>
          </a:prstGeom>
        </p:spPr>
        <p:txBody>
          <a:bodyPr wrap="square">
            <a:spAutoFit/>
          </a:bodyPr>
          <a:lstStyle/>
          <a:p>
            <a:r>
              <a:rPr lang="en-US" sz="2800" b="1" dirty="0"/>
              <a:t>Machine learning is a method of data analysis that automates analytical model building. Using algorithms that iteratively learn from data, machine learning allows computers to find hidden insights without being explicitly programmed where to look.</a:t>
            </a:r>
          </a:p>
        </p:txBody>
      </p:sp>
      <p:pic>
        <p:nvPicPr>
          <p:cNvPr id="1028" name="Picture 4" descr="Image result for machine learning and AI">
            <a:extLst>
              <a:ext uri="{FF2B5EF4-FFF2-40B4-BE49-F238E27FC236}">
                <a16:creationId xmlns:a16="http://schemas.microsoft.com/office/drawing/2014/main" id="{08E7B4AB-B949-472C-9D6E-34E3D56860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 t="5811" r="3604" b="1277"/>
          <a:stretch/>
        </p:blipFill>
        <p:spPr bwMode="auto">
          <a:xfrm>
            <a:off x="7691651" y="0"/>
            <a:ext cx="4497368" cy="457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283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components of ai">
            <a:extLst>
              <a:ext uri="{FF2B5EF4-FFF2-40B4-BE49-F238E27FC236}">
                <a16:creationId xmlns:a16="http://schemas.microsoft.com/office/drawing/2014/main" id="{83C97F88-5BD4-4258-8A85-82D4A81EA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452" y="-1"/>
            <a:ext cx="7228800" cy="71051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A2AC38E-5465-4731-8787-27AB783DE1D3}"/>
              </a:ext>
            </a:extLst>
          </p:cNvPr>
          <p:cNvSpPr/>
          <p:nvPr/>
        </p:nvSpPr>
        <p:spPr>
          <a:xfrm>
            <a:off x="184388" y="-1"/>
            <a:ext cx="1323889" cy="464871"/>
          </a:xfrm>
          <a:prstGeom prst="rect">
            <a:avLst/>
          </a:prstGeom>
        </p:spPr>
        <p:txBody>
          <a:bodyPr wrap="none">
            <a:spAutoFit/>
          </a:bodyPr>
          <a:lstStyle/>
          <a:p>
            <a:pPr>
              <a:lnSpc>
                <a:spcPct val="150000"/>
              </a:lnSpc>
            </a:pPr>
            <a:r>
              <a:rPr lang="en-US" b="1" dirty="0"/>
              <a:t>What is AI? </a:t>
            </a:r>
          </a:p>
        </p:txBody>
      </p:sp>
    </p:spTree>
    <p:extLst>
      <p:ext uri="{BB962C8B-B14F-4D97-AF65-F5344CB8AC3E}">
        <p14:creationId xmlns:p14="http://schemas.microsoft.com/office/powerpoint/2010/main" val="302736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machine learning and AI">
            <a:extLst>
              <a:ext uri="{FF2B5EF4-FFF2-40B4-BE49-F238E27FC236}">
                <a16:creationId xmlns:a16="http://schemas.microsoft.com/office/drawing/2014/main" id="{418936DC-8F7A-49CE-AA43-A8E6320E4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34" y="271849"/>
            <a:ext cx="11170509" cy="605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193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ECE9C792-E3D8-457A-8DEB-94F9D07C6D5C}"/>
              </a:ext>
            </a:extLst>
          </p:cNvPr>
          <p:cNvSpPr>
            <a:spLocks noGrp="1" noChangeArrowheads="1"/>
          </p:cNvSpPr>
          <p:nvPr>
            <p:ph type="body" idx="1"/>
          </p:nvPr>
        </p:nvSpPr>
        <p:spPr>
          <a:xfrm>
            <a:off x="3612292" y="621957"/>
            <a:ext cx="8305800" cy="5181600"/>
          </a:xfrm>
        </p:spPr>
        <p:txBody>
          <a:bodyPr/>
          <a:lstStyle/>
          <a:p>
            <a:pPr>
              <a:buFontTx/>
              <a:buNone/>
            </a:pPr>
            <a:r>
              <a:rPr lang="en-US" altLang="en-US" b="1" dirty="0">
                <a:solidFill>
                  <a:schemeClr val="accent2"/>
                </a:solidFill>
              </a:rPr>
              <a:t>  Traditional Programming</a:t>
            </a:r>
          </a:p>
          <a:p>
            <a:endParaRPr lang="en-US" altLang="en-US" dirty="0"/>
          </a:p>
          <a:p>
            <a:endParaRPr lang="en-US" altLang="en-US" dirty="0"/>
          </a:p>
          <a:p>
            <a:endParaRPr lang="en-US" altLang="en-US" dirty="0"/>
          </a:p>
          <a:p>
            <a:endParaRPr lang="en-US" altLang="en-US" b="1" dirty="0">
              <a:solidFill>
                <a:schemeClr val="accent2"/>
              </a:solidFill>
            </a:endParaRPr>
          </a:p>
          <a:p>
            <a:pPr>
              <a:buFontTx/>
              <a:buNone/>
            </a:pPr>
            <a:r>
              <a:rPr lang="en-US" altLang="en-US" b="1" dirty="0">
                <a:solidFill>
                  <a:schemeClr val="accent2"/>
                </a:solidFill>
              </a:rPr>
              <a:t>  Machine Learning</a:t>
            </a:r>
          </a:p>
        </p:txBody>
      </p:sp>
      <p:sp>
        <p:nvSpPr>
          <p:cNvPr id="3076" name="Rectangle 4">
            <a:extLst>
              <a:ext uri="{FF2B5EF4-FFF2-40B4-BE49-F238E27FC236}">
                <a16:creationId xmlns:a16="http://schemas.microsoft.com/office/drawing/2014/main" id="{C93E9A79-80FD-47D7-B63D-F04926843D68}"/>
              </a:ext>
            </a:extLst>
          </p:cNvPr>
          <p:cNvSpPr>
            <a:spLocks noChangeArrowheads="1"/>
          </p:cNvSpPr>
          <p:nvPr/>
        </p:nvSpPr>
        <p:spPr bwMode="auto">
          <a:xfrm>
            <a:off x="6507892" y="1612557"/>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78" name="Line 6">
            <a:extLst>
              <a:ext uri="{FF2B5EF4-FFF2-40B4-BE49-F238E27FC236}">
                <a16:creationId xmlns:a16="http://schemas.microsoft.com/office/drawing/2014/main" id="{0899E525-7DDC-4F59-A21D-A2DDDF9A7BD8}"/>
              </a:ext>
            </a:extLst>
          </p:cNvPr>
          <p:cNvSpPr>
            <a:spLocks noChangeShapeType="1"/>
          </p:cNvSpPr>
          <p:nvPr/>
        </p:nvSpPr>
        <p:spPr bwMode="auto">
          <a:xfrm>
            <a:off x="5593492" y="2069757"/>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 name="Line 7">
            <a:extLst>
              <a:ext uri="{FF2B5EF4-FFF2-40B4-BE49-F238E27FC236}">
                <a16:creationId xmlns:a16="http://schemas.microsoft.com/office/drawing/2014/main" id="{B6FD3CD4-A497-4594-BACA-CC46B30FCE7E}"/>
              </a:ext>
            </a:extLst>
          </p:cNvPr>
          <p:cNvSpPr>
            <a:spLocks noChangeShapeType="1"/>
          </p:cNvSpPr>
          <p:nvPr/>
        </p:nvSpPr>
        <p:spPr bwMode="auto">
          <a:xfrm>
            <a:off x="5593492" y="2755557"/>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 name="Line 8">
            <a:extLst>
              <a:ext uri="{FF2B5EF4-FFF2-40B4-BE49-F238E27FC236}">
                <a16:creationId xmlns:a16="http://schemas.microsoft.com/office/drawing/2014/main" id="{AE4C5EC2-7EF8-4B33-B973-E4E294C5EDCB}"/>
              </a:ext>
            </a:extLst>
          </p:cNvPr>
          <p:cNvSpPr>
            <a:spLocks noChangeShapeType="1"/>
          </p:cNvSpPr>
          <p:nvPr/>
        </p:nvSpPr>
        <p:spPr bwMode="auto">
          <a:xfrm>
            <a:off x="9174892" y="2298357"/>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2" name="Text Box 10">
            <a:extLst>
              <a:ext uri="{FF2B5EF4-FFF2-40B4-BE49-F238E27FC236}">
                <a16:creationId xmlns:a16="http://schemas.microsoft.com/office/drawing/2014/main" id="{8EBDF734-7670-4039-BEC7-DE3249E69F4A}"/>
              </a:ext>
            </a:extLst>
          </p:cNvPr>
          <p:cNvSpPr txBox="1">
            <a:spLocks noChangeArrowheads="1"/>
          </p:cNvSpPr>
          <p:nvPr/>
        </p:nvSpPr>
        <p:spPr bwMode="auto">
          <a:xfrm>
            <a:off x="4510818" y="1704633"/>
            <a:ext cx="9613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83" name="Text Box 11">
            <a:extLst>
              <a:ext uri="{FF2B5EF4-FFF2-40B4-BE49-F238E27FC236}">
                <a16:creationId xmlns:a16="http://schemas.microsoft.com/office/drawing/2014/main" id="{F54F19BD-FD64-40F3-A3A7-0C3E65C184F4}"/>
              </a:ext>
            </a:extLst>
          </p:cNvPr>
          <p:cNvSpPr txBox="1">
            <a:spLocks noChangeArrowheads="1"/>
          </p:cNvSpPr>
          <p:nvPr/>
        </p:nvSpPr>
        <p:spPr bwMode="auto">
          <a:xfrm>
            <a:off x="3840892" y="2374558"/>
            <a:ext cx="16027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
        <p:nvSpPr>
          <p:cNvPr id="3084" name="Text Box 12">
            <a:extLst>
              <a:ext uri="{FF2B5EF4-FFF2-40B4-BE49-F238E27FC236}">
                <a16:creationId xmlns:a16="http://schemas.microsoft.com/office/drawing/2014/main" id="{CC31B8A4-DE71-46F0-A0C7-14673A8341F0}"/>
              </a:ext>
            </a:extLst>
          </p:cNvPr>
          <p:cNvSpPr txBox="1">
            <a:spLocks noChangeArrowheads="1"/>
          </p:cNvSpPr>
          <p:nvPr/>
        </p:nvSpPr>
        <p:spPr bwMode="auto">
          <a:xfrm>
            <a:off x="9936893" y="1993557"/>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1" name="Rectangle 19">
            <a:extLst>
              <a:ext uri="{FF2B5EF4-FFF2-40B4-BE49-F238E27FC236}">
                <a16:creationId xmlns:a16="http://schemas.microsoft.com/office/drawing/2014/main" id="{5A6EBDAB-F76C-4539-AB64-580671561114}"/>
              </a:ext>
            </a:extLst>
          </p:cNvPr>
          <p:cNvSpPr>
            <a:spLocks noChangeArrowheads="1"/>
          </p:cNvSpPr>
          <p:nvPr/>
        </p:nvSpPr>
        <p:spPr bwMode="auto">
          <a:xfrm>
            <a:off x="6584092" y="4431957"/>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92" name="Line 20">
            <a:extLst>
              <a:ext uri="{FF2B5EF4-FFF2-40B4-BE49-F238E27FC236}">
                <a16:creationId xmlns:a16="http://schemas.microsoft.com/office/drawing/2014/main" id="{C432903A-C06F-4D66-A05B-B370D8F45396}"/>
              </a:ext>
            </a:extLst>
          </p:cNvPr>
          <p:cNvSpPr>
            <a:spLocks noChangeShapeType="1"/>
          </p:cNvSpPr>
          <p:nvPr/>
        </p:nvSpPr>
        <p:spPr bwMode="auto">
          <a:xfrm>
            <a:off x="5669692" y="4889157"/>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3" name="Line 21">
            <a:extLst>
              <a:ext uri="{FF2B5EF4-FFF2-40B4-BE49-F238E27FC236}">
                <a16:creationId xmlns:a16="http://schemas.microsoft.com/office/drawing/2014/main" id="{755749B4-2541-4028-900A-6469EBF5AF53}"/>
              </a:ext>
            </a:extLst>
          </p:cNvPr>
          <p:cNvSpPr>
            <a:spLocks noChangeShapeType="1"/>
          </p:cNvSpPr>
          <p:nvPr/>
        </p:nvSpPr>
        <p:spPr bwMode="auto">
          <a:xfrm>
            <a:off x="5669692" y="5574957"/>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 name="Line 22">
            <a:extLst>
              <a:ext uri="{FF2B5EF4-FFF2-40B4-BE49-F238E27FC236}">
                <a16:creationId xmlns:a16="http://schemas.microsoft.com/office/drawing/2014/main" id="{1220BA69-E5E7-41A1-973D-03DDDDAF27BC}"/>
              </a:ext>
            </a:extLst>
          </p:cNvPr>
          <p:cNvSpPr>
            <a:spLocks noChangeShapeType="1"/>
          </p:cNvSpPr>
          <p:nvPr/>
        </p:nvSpPr>
        <p:spPr bwMode="auto">
          <a:xfrm>
            <a:off x="9251092" y="5117757"/>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5" name="Text Box 23">
            <a:extLst>
              <a:ext uri="{FF2B5EF4-FFF2-40B4-BE49-F238E27FC236}">
                <a16:creationId xmlns:a16="http://schemas.microsoft.com/office/drawing/2014/main" id="{67C11B7F-394E-47BD-A31C-82403BDC77D4}"/>
              </a:ext>
            </a:extLst>
          </p:cNvPr>
          <p:cNvSpPr txBox="1">
            <a:spLocks noChangeArrowheads="1"/>
          </p:cNvSpPr>
          <p:nvPr/>
        </p:nvSpPr>
        <p:spPr bwMode="auto">
          <a:xfrm>
            <a:off x="4587018" y="4524033"/>
            <a:ext cx="9613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96" name="Text Box 24">
            <a:extLst>
              <a:ext uri="{FF2B5EF4-FFF2-40B4-BE49-F238E27FC236}">
                <a16:creationId xmlns:a16="http://schemas.microsoft.com/office/drawing/2014/main" id="{8C7CC0D6-B4EC-4ACC-BA26-BA100BB1CCB0}"/>
              </a:ext>
            </a:extLst>
          </p:cNvPr>
          <p:cNvSpPr txBox="1">
            <a:spLocks noChangeArrowheads="1"/>
          </p:cNvSpPr>
          <p:nvPr/>
        </p:nvSpPr>
        <p:spPr bwMode="auto">
          <a:xfrm>
            <a:off x="4221893" y="5270157"/>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7" name="Text Box 25">
            <a:extLst>
              <a:ext uri="{FF2B5EF4-FFF2-40B4-BE49-F238E27FC236}">
                <a16:creationId xmlns:a16="http://schemas.microsoft.com/office/drawing/2014/main" id="{E79EFA9F-49B6-4DB2-A5C4-DA33A82B31DB}"/>
              </a:ext>
            </a:extLst>
          </p:cNvPr>
          <p:cNvSpPr txBox="1">
            <a:spLocks noChangeArrowheads="1"/>
          </p:cNvSpPr>
          <p:nvPr/>
        </p:nvSpPr>
        <p:spPr bwMode="auto">
          <a:xfrm>
            <a:off x="10013092" y="4812958"/>
            <a:ext cx="160274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
        <p:nvSpPr>
          <p:cNvPr id="2" name="Rectangle 1">
            <a:extLst>
              <a:ext uri="{FF2B5EF4-FFF2-40B4-BE49-F238E27FC236}">
                <a16:creationId xmlns:a16="http://schemas.microsoft.com/office/drawing/2014/main" id="{528EE1C4-8CDA-425C-82EB-0FC0CE6D6B94}"/>
              </a:ext>
            </a:extLst>
          </p:cNvPr>
          <p:cNvSpPr/>
          <p:nvPr/>
        </p:nvSpPr>
        <p:spPr>
          <a:xfrm>
            <a:off x="172030" y="157086"/>
            <a:ext cx="2591415" cy="464871"/>
          </a:xfrm>
          <a:prstGeom prst="rect">
            <a:avLst/>
          </a:prstGeom>
        </p:spPr>
        <p:txBody>
          <a:bodyPr wrap="none">
            <a:spAutoFit/>
          </a:bodyPr>
          <a:lstStyle/>
          <a:p>
            <a:pPr>
              <a:lnSpc>
                <a:spcPct val="150000"/>
              </a:lnSpc>
            </a:pPr>
            <a:r>
              <a:rPr lang="en-US" b="1" dirty="0"/>
              <a:t>Trad Programming VS ML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2149</TotalTime>
  <Words>821</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Narrow</vt:lpstr>
      <vt:lpstr>ArialMT</vt:lpstr>
      <vt:lpstr>Calibri</vt:lpstr>
      <vt:lpstr>Calibri Light</vt:lpstr>
      <vt:lpstr>Roboto-Regular</vt:lpstr>
      <vt:lpstr>Tw Cen MT</vt:lpstr>
      <vt:lpstr>Wingdings</vt:lpstr>
      <vt:lpstr>Office Theme</vt:lpstr>
      <vt:lpstr>Lagos City AI-INVASION 2019</vt:lpstr>
      <vt:lpstr>About Data Science Nigeria</vt:lpstr>
      <vt:lpstr>PowerPoint Presentation</vt:lpstr>
      <vt:lpstr>Overview</vt:lpstr>
      <vt:lpstr>PowerPoint Presentation</vt:lpstr>
      <vt:lpstr>PowerPoint Presentation</vt:lpstr>
      <vt:lpstr>PowerPoint Presentation</vt:lpstr>
      <vt:lpstr>PowerPoint Presentation</vt:lpstr>
      <vt:lpstr>PowerPoint Presentation</vt:lpstr>
      <vt:lpstr>PowerPoint Presentation</vt:lpstr>
      <vt:lpstr>Magic?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DATA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Blessing Adesiji</dc:creator>
  <cp:lastModifiedBy>Blessing Adesiji</cp:lastModifiedBy>
  <cp:revision>37</cp:revision>
  <dcterms:created xsi:type="dcterms:W3CDTF">2019-03-25T16:04:04Z</dcterms:created>
  <dcterms:modified xsi:type="dcterms:W3CDTF">2019-03-29T20:23:15Z</dcterms:modified>
</cp:coreProperties>
</file>